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Quattrocento Sans" panose="020B0502050000020003" pitchFamily="34" charset="0"/>
      <p:regular r:id="rId24"/>
      <p:bold r:id="rId25"/>
      <p:italic r:id="rId26"/>
      <p:boldItalic r:id="rId27"/>
    </p:embeddedFont>
    <p:embeddedFont>
      <p:font typeface="Segoe UI" panose="020B0502040204020203" pitchFamily="34" charset="0"/>
      <p:regular r:id="rId28"/>
      <p:bold r:id="rId29"/>
      <p:italic r:id="rId30"/>
      <p:boldItalic r:id="rId31"/>
    </p:embeddedFont>
    <p:embeddedFont>
      <p:font typeface="Segoe UI Semibold" panose="020B0702040204020203" pitchFamily="34" charset="0"/>
      <p:bold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4" roundtripDataSignature="AMtx7mhBi6w35mf8DGgQAvRjZ3WZ8EOWP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974" autoAdjust="0"/>
    <p:restoredTop sz="86386" autoAdjust="0"/>
  </p:normalViewPr>
  <p:slideViewPr>
    <p:cSldViewPr snapToGrid="0">
      <p:cViewPr varScale="1">
        <p:scale>
          <a:sx n="72" d="100"/>
          <a:sy n="72" d="100"/>
        </p:scale>
        <p:origin x="691" y="58"/>
      </p:cViewPr>
      <p:guideLst/>
    </p:cSldViewPr>
  </p:slideViewPr>
  <p:outlineViewPr>
    <p:cViewPr>
      <p:scale>
        <a:sx n="33" d="100"/>
        <a:sy n="33" d="100"/>
      </p:scale>
      <p:origin x="0" y="-571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E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d1d09f6d7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" name="Google Shape;99;gd1d09f6d7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7" name="Google Shape;187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6" name="Google Shape;19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5" name="Google Shape;205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333"/>
              </a:spcAft>
              <a:buSzPts val="1400"/>
              <a:buNone/>
            </a:pPr>
            <a:endParaRPr/>
          </a:p>
        </p:txBody>
      </p:sp>
      <p:sp>
        <p:nvSpPr>
          <p:cNvPr id="219" name="Google Shape;219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1" name="Google Shape;241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333"/>
              </a:spcAft>
              <a:buSzPts val="1400"/>
              <a:buNone/>
            </a:pPr>
            <a:endParaRPr/>
          </a:p>
        </p:txBody>
      </p:sp>
      <p:sp>
        <p:nvSpPr>
          <p:cNvPr id="261" name="Google Shape;261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8" name="Google Shape;278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9" name="Google Shape;289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0" name="Google Shape;290;p43:notes"/>
          <p:cNvSpPr txBox="1">
            <a:spLocks noGrp="1"/>
          </p:cNvSpPr>
          <p:nvPr>
            <p:ph type="sldNum" idx="12"/>
          </p:nvPr>
        </p:nvSpPr>
        <p:spPr>
          <a:xfrm>
            <a:off x="5909309" y="8685213"/>
            <a:ext cx="947103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S"/>
              <a:t>17</a:t>
            </a:fld>
            <a:endParaRPr/>
          </a:p>
        </p:txBody>
      </p:sp>
      <p:sp>
        <p:nvSpPr>
          <p:cNvPr id="291" name="Google Shape;291;p43:notes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/>
              <a:t>7/27/20 1:17 PM</a:t>
            </a:r>
            <a:endParaRPr/>
          </a:p>
        </p:txBody>
      </p:sp>
      <p:sp>
        <p:nvSpPr>
          <p:cNvPr id="292" name="Google Shape;292;p43:notes"/>
          <p:cNvSpPr txBox="1">
            <a:spLocks noGrp="1"/>
          </p:cNvSpPr>
          <p:nvPr>
            <p:ph type="ftr" idx="11"/>
          </p:nvPr>
        </p:nvSpPr>
        <p:spPr>
          <a:xfrm>
            <a:off x="0" y="8686800"/>
            <a:ext cx="5920740" cy="35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5715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 sz="40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© Microsoft Corporation. All rights reserved. MICROSOFT MAKES NO WARRANTIES, EXPRESS, IMPLIED OR STATUTORY, AS TO THE INFORMATION IN THIS PRESENTATION.</a:t>
            </a:r>
            <a:endParaRPr sz="400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93" name="Google Shape;293;p43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d1d09f6d79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4" name="Google Shape;104;gd1d09f6d79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d1d09f6d79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1" name="Google Shape;111;gd1d09f6d79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333"/>
              </a:spcAft>
              <a:buSzPts val="1400"/>
              <a:buNone/>
            </a:pPr>
            <a:endParaRPr/>
          </a:p>
        </p:txBody>
      </p:sp>
      <p:sp>
        <p:nvSpPr>
          <p:cNvPr id="128" name="Google Shape;128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333"/>
              </a:spcAft>
              <a:buSzPts val="1400"/>
              <a:buNone/>
            </a:pPr>
            <a:endParaRPr/>
          </a:p>
        </p:txBody>
      </p:sp>
      <p:sp>
        <p:nvSpPr>
          <p:cNvPr id="139" name="Google Shape;139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333"/>
              </a:spcAft>
              <a:buSzPts val="1400"/>
              <a:buNone/>
            </a:pPr>
            <a:endParaRPr/>
          </a:p>
        </p:txBody>
      </p:sp>
      <p:sp>
        <p:nvSpPr>
          <p:cNvPr id="146" name="Google Shape;146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2" name="Google Shape;162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9" name="Google Shape;169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8" name="Google Shape;178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2">
  <p:cSld name="Title Slide 2">
    <p:bg>
      <p:bgPr>
        <a:solidFill>
          <a:srgbClr val="000000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gd1d09f6d79_0_62"/>
          <p:cNvSpPr txBox="1">
            <a:spLocks noGrp="1"/>
          </p:cNvSpPr>
          <p:nvPr>
            <p:ph type="title"/>
          </p:nvPr>
        </p:nvSpPr>
        <p:spPr>
          <a:xfrm>
            <a:off x="584200" y="2907792"/>
            <a:ext cx="9144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00"/>
              <a:buFont typeface="Quattrocento Sans"/>
              <a:buNone/>
              <a:defRPr sz="43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7" name="Google Shape;17;gd1d09f6d79_0_62"/>
          <p:cNvSpPr txBox="1">
            <a:spLocks noGrp="1"/>
          </p:cNvSpPr>
          <p:nvPr>
            <p:ph type="body" idx="1"/>
          </p:nvPr>
        </p:nvSpPr>
        <p:spPr>
          <a:xfrm>
            <a:off x="584200" y="3962400"/>
            <a:ext cx="91440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6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330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2pPr>
            <a:lvl3pPr marL="1371600" lvl="2" indent="-330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3pPr>
            <a:lvl4pPr marL="1828800" lvl="3" indent="-330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/>
            </a:lvl4pPr>
            <a:lvl5pPr marL="2286000" lvl="4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pic>
        <p:nvPicPr>
          <p:cNvPr id="18" name="Google Shape;18;gd1d09f6d79_0_62" descr="Microsoft logo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243143" y="585788"/>
            <a:ext cx="1366249" cy="292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gd1d09f6d79_0_62" descr="Disability at Microsoft wordmark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4404" y="362000"/>
            <a:ext cx="3639316" cy="11155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40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" type="titleOnly">
  <p:cSld name="TITLE_ONLY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BLANK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OBJECT_WITH_CAPTION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4" name="Google Shape;74;p2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5" name="Google Shape;75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PICTURE_WITH_CAPTION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81" name="Google Shape;81;p2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2" name="Google Shape;82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VERTICAL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o e Título Vertical" type="vertTitleAndTx">
  <p:cSld name="VERTICAL_TITLE_AND_VERTICAL_TEX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4" name="Google Shape;94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with Photo">
  <p:cSld name="Section Title with Photo">
    <p:bg>
      <p:bgPr>
        <a:solidFill>
          <a:schemeClr val="dk1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gd1d09f6d79_0_131"/>
          <p:cNvSpPr txBox="1">
            <a:spLocks noGrp="1"/>
          </p:cNvSpPr>
          <p:nvPr>
            <p:ph type="title"/>
          </p:nvPr>
        </p:nvSpPr>
        <p:spPr>
          <a:xfrm>
            <a:off x="585216" y="2267712"/>
            <a:ext cx="4443900" cy="12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00"/>
              <a:buFont typeface="Quattrocento Sans"/>
              <a:buNone/>
              <a:defRPr sz="4300" b="0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gd1d09f6d79_0_131"/>
          <p:cNvSpPr txBox="1">
            <a:spLocks noGrp="1"/>
          </p:cNvSpPr>
          <p:nvPr>
            <p:ph type="body" idx="1"/>
          </p:nvPr>
        </p:nvSpPr>
        <p:spPr>
          <a:xfrm>
            <a:off x="585216" y="3959352"/>
            <a:ext cx="44439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sz="16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/>
            </a:lvl2pPr>
            <a:lvl3pPr marL="1371600" lvl="2" indent="-330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/>
            </a:lvl3pPr>
            <a:lvl4pPr marL="1828800" lvl="3" indent="-330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4pPr>
            <a:lvl5pPr marL="2286000" lvl="4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gd1d09f6d79_0_131" descr="Picture placeholder"/>
          <p:cNvSpPr>
            <a:spLocks noGrp="1"/>
          </p:cNvSpPr>
          <p:nvPr>
            <p:ph type="pic" idx="2"/>
          </p:nvPr>
        </p:nvSpPr>
        <p:spPr>
          <a:xfrm>
            <a:off x="5303520" y="0"/>
            <a:ext cx="6888900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2240">
          <p15:clr>
            <a:srgbClr val="5ACBF0"/>
          </p15:clr>
        </p15:guide>
        <p15:guide id="4" orient="horz" pos="2487">
          <p15:clr>
            <a:srgbClr val="5ACBF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with Photo 2">
  <p:cSld name="Section Title with Photo 2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gd1d09f6d79_0_190"/>
          <p:cNvSpPr txBox="1">
            <a:spLocks noGrp="1"/>
          </p:cNvSpPr>
          <p:nvPr>
            <p:ph type="title"/>
          </p:nvPr>
        </p:nvSpPr>
        <p:spPr>
          <a:xfrm>
            <a:off x="585216" y="2260624"/>
            <a:ext cx="4472700" cy="12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Quattrocento Sans"/>
              <a:buNone/>
              <a:defRPr sz="4200" b="0" i="0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gd1d09f6d79_0_190"/>
          <p:cNvSpPr txBox="1">
            <a:spLocks noGrp="1"/>
          </p:cNvSpPr>
          <p:nvPr>
            <p:ph type="body" idx="1"/>
          </p:nvPr>
        </p:nvSpPr>
        <p:spPr>
          <a:xfrm>
            <a:off x="585216" y="3959352"/>
            <a:ext cx="44727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Arial"/>
              <a:buNone/>
              <a:defRPr sz="16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33146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20"/>
              <a:buChar char="•"/>
              <a:defRPr/>
            </a:lvl2pPr>
            <a:lvl3pPr marL="1371600" lvl="2" indent="-331469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20"/>
              <a:buChar char="•"/>
              <a:defRPr/>
            </a:lvl3pPr>
            <a:lvl4pPr marL="1828800" lvl="3" indent="-331469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20"/>
              <a:buChar char="•"/>
              <a:defRPr/>
            </a:lvl4pPr>
            <a:lvl5pPr marL="2286000" lvl="4" indent="-33147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6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gd1d09f6d79_0_190" descr="Picture placeholder"/>
          <p:cNvSpPr>
            <a:spLocks noGrp="1"/>
          </p:cNvSpPr>
          <p:nvPr>
            <p:ph type="pic" idx="2"/>
          </p:nvPr>
        </p:nvSpPr>
        <p:spPr>
          <a:xfrm>
            <a:off x="5303520" y="0"/>
            <a:ext cx="6888600" cy="685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pt-B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2240">
          <p15:clr>
            <a:srgbClr val="5ACBF0"/>
          </p15:clr>
        </p15:guide>
        <p15:guide id="4" orient="horz" pos="2487">
          <p15:clr>
            <a:srgbClr val="5ACBF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ection Title with Mosaic 2">
  <p:cSld name="1_Section Title with Mosaic 2">
    <p:bg>
      <p:bgPr>
        <a:solidFill>
          <a:srgbClr val="4EE6FF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4"/>
          <p:cNvSpPr txBox="1">
            <a:spLocks noGrp="1"/>
          </p:cNvSpPr>
          <p:nvPr>
            <p:ph type="title"/>
          </p:nvPr>
        </p:nvSpPr>
        <p:spPr>
          <a:xfrm>
            <a:off x="585215" y="2907792"/>
            <a:ext cx="659935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Quattrocento Sans"/>
              <a:buNone/>
              <a:defRPr sz="4200" b="0" i="0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4"/>
          <p:cNvSpPr txBox="1">
            <a:spLocks noGrp="1"/>
          </p:cNvSpPr>
          <p:nvPr>
            <p:ph type="body" idx="1"/>
          </p:nvPr>
        </p:nvSpPr>
        <p:spPr>
          <a:xfrm>
            <a:off x="585216" y="3959352"/>
            <a:ext cx="4472559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Arial"/>
              <a:buNone/>
              <a:defRPr sz="160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33146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20"/>
              <a:buChar char="•"/>
              <a:defRPr/>
            </a:lvl2pPr>
            <a:lvl3pPr marL="1371600" lvl="2" indent="-331469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20"/>
              <a:buChar char="•"/>
              <a:defRPr/>
            </a:lvl3pPr>
            <a:lvl4pPr marL="1828800" lvl="3" indent="-331469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20"/>
              <a:buChar char="·"/>
              <a:defRPr/>
            </a:lvl4pPr>
            <a:lvl5pPr marL="2286000" lvl="4" indent="-33147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620"/>
              <a:buChar char="·"/>
              <a:defRPr/>
            </a:lvl5pPr>
            <a:lvl6pPr marL="2743200" lvl="5" indent="-3429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1" name="Google Shape;31;p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34300" y="0"/>
            <a:ext cx="44577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44"/>
          <p:cNvSpPr txBox="1"/>
          <p:nvPr/>
        </p:nvSpPr>
        <p:spPr>
          <a:xfrm>
            <a:off x="6134986" y="191386"/>
            <a:ext cx="6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2240">
          <p15:clr>
            <a:srgbClr val="5ACBF0"/>
          </p15:clr>
        </p15:guide>
        <p15:guide id="4" orient="horz" pos="2487">
          <p15:clr>
            <a:srgbClr val="5ACBF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1-column_Bulleted text">
  <p:cSld name="1_1-column_Bulleted 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5"/>
          <p:cNvSpPr txBox="1">
            <a:spLocks noGrp="1"/>
          </p:cNvSpPr>
          <p:nvPr>
            <p:ph type="title"/>
          </p:nvPr>
        </p:nvSpPr>
        <p:spPr>
          <a:xfrm>
            <a:off x="588263" y="585216"/>
            <a:ext cx="5363275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5"/>
          <p:cNvSpPr txBox="1">
            <a:spLocks noGrp="1"/>
          </p:cNvSpPr>
          <p:nvPr>
            <p:ph type="body" idx="1"/>
          </p:nvPr>
        </p:nvSpPr>
        <p:spPr>
          <a:xfrm>
            <a:off x="584200" y="1435497"/>
            <a:ext cx="11018520" cy="726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33147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20"/>
              <a:buChar char="•"/>
              <a:defRPr/>
            </a:lvl1pPr>
            <a:lvl2pPr marL="914400" lvl="1" indent="-331469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20"/>
              <a:buChar char="•"/>
              <a:defRPr/>
            </a:lvl2pPr>
            <a:lvl3pPr marL="1371600" lvl="2" indent="-331469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20"/>
              <a:buChar char="•"/>
              <a:defRPr/>
            </a:lvl3pPr>
            <a:lvl4pPr marL="1828800" lvl="3" indent="-331469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20"/>
              <a:buChar char="·"/>
              <a:defRPr/>
            </a:lvl4pPr>
            <a:lvl5pPr marL="2286000" lvl="4" indent="-33147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620"/>
              <a:buChar char="·"/>
              <a:defRPr/>
            </a:lvl5pPr>
            <a:lvl6pPr marL="2743200" lvl="5" indent="-3429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779">
          <p15:clr>
            <a:srgbClr val="A4A3A4"/>
          </p15:clr>
        </p15:guide>
        <p15:guide id="2" pos="962">
          <p15:clr>
            <a:srgbClr val="A4A3A4"/>
          </p15:clr>
        </p15:guide>
        <p15:guide id="3" pos="1373">
          <p15:clr>
            <a:srgbClr val="A4A3A4"/>
          </p15:clr>
        </p15:guide>
        <p15:guide id="4" pos="1556">
          <p15:clr>
            <a:srgbClr val="A4A3A4"/>
          </p15:clr>
        </p15:guide>
        <p15:guide id="5" pos="1967">
          <p15:clr>
            <a:srgbClr val="A4A3A4"/>
          </p15:clr>
        </p15:guide>
        <p15:guide id="6" pos="2150">
          <p15:clr>
            <a:srgbClr val="A4A3A4"/>
          </p15:clr>
        </p15:guide>
        <p15:guide id="7" pos="2561">
          <p15:clr>
            <a:srgbClr val="C35EA4"/>
          </p15:clr>
        </p15:guide>
        <p15:guide id="8" pos="3155">
          <p15:clr>
            <a:srgbClr val="A4A3A4"/>
          </p15:clr>
        </p15:guide>
        <p15:guide id="9" pos="3338">
          <p15:clr>
            <a:srgbClr val="A4A3A4"/>
          </p15:clr>
        </p15:guide>
        <p15:guide id="10" pos="3749">
          <p15:clr>
            <a:srgbClr val="C35EA4"/>
          </p15:clr>
        </p15:guide>
        <p15:guide id="11" pos="3932">
          <p15:clr>
            <a:srgbClr val="C35EA4"/>
          </p15:clr>
        </p15:guide>
        <p15:guide id="12" pos="4343">
          <p15:clr>
            <a:srgbClr val="A4A3A4"/>
          </p15:clr>
        </p15:guide>
        <p15:guide id="13" pos="4526">
          <p15:clr>
            <a:srgbClr val="A4A3A4"/>
          </p15:clr>
        </p15:guide>
        <p15:guide id="14" pos="4937">
          <p15:clr>
            <a:srgbClr val="C35EA4"/>
          </p15:clr>
        </p15:guide>
        <p15:guide id="15" pos="5120">
          <p15:clr>
            <a:srgbClr val="C35EA4"/>
          </p15:clr>
        </p15:guide>
        <p15:guide id="16" pos="5529">
          <p15:clr>
            <a:srgbClr val="A4A3A4"/>
          </p15:clr>
        </p15:guide>
        <p15:guide id="17" pos="5714">
          <p15:clr>
            <a:srgbClr val="A4A3A4"/>
          </p15:clr>
        </p15:guide>
        <p15:guide id="18" pos="6123">
          <p15:clr>
            <a:srgbClr val="A4A3A4"/>
          </p15:clr>
        </p15:guide>
        <p15:guide id="19" pos="6308">
          <p15:clr>
            <a:srgbClr val="A4A3A4"/>
          </p15:clr>
        </p15:guide>
        <p15:guide id="20" pos="6717">
          <p15:clr>
            <a:srgbClr val="A4A3A4"/>
          </p15:clr>
        </p15:guide>
        <p15:guide id="21" pos="6900">
          <p15:clr>
            <a:srgbClr val="A4A3A4"/>
          </p15:clr>
        </p15:guide>
        <p15:guide id="22" orient="horz" pos="905">
          <p15:clr>
            <a:srgbClr val="5ACBF0"/>
          </p15:clr>
        </p15:guide>
        <p15:guide id="23" pos="2743">
          <p15:clr>
            <a:srgbClr val="C35EA4"/>
          </p15:clr>
        </p15:guide>
        <p15:guide id="24" orient="horz" pos="1439">
          <p15:clr>
            <a:srgbClr val="C35EA4"/>
          </p15:clr>
        </p15:guide>
        <p15:guide id="25" orient="horz" pos="1625">
          <p15:clr>
            <a:srgbClr val="C35EA4"/>
          </p15:clr>
        </p15:guide>
        <p15:guide id="26" orient="horz" pos="2250">
          <p15:clr>
            <a:srgbClr val="C35EA4"/>
          </p15:clr>
        </p15:guide>
        <p15:guide id="27" orient="horz" pos="2066">
          <p15:clr>
            <a:srgbClr val="C35EA4"/>
          </p15:clr>
        </p15:guide>
        <p15:guide id="28" orient="horz" pos="2697">
          <p15:clr>
            <a:srgbClr val="C35EA4"/>
          </p15:clr>
        </p15:guide>
        <p15:guide id="29" orient="horz" pos="2880">
          <p15:clr>
            <a:srgbClr val="C35EA4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Section Title with Mosaic 2">
  <p:cSld name="3_Section Title with Mosaic 2">
    <p:bg>
      <p:bgPr>
        <a:solidFill>
          <a:schemeClr val="dk1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6"/>
          <p:cNvSpPr txBox="1">
            <a:spLocks noGrp="1"/>
          </p:cNvSpPr>
          <p:nvPr>
            <p:ph type="title"/>
          </p:nvPr>
        </p:nvSpPr>
        <p:spPr>
          <a:xfrm>
            <a:off x="585216" y="2907792"/>
            <a:ext cx="681100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Quattrocento Sans"/>
              <a:buNone/>
              <a:defRPr sz="4200" b="0" i="0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6"/>
          <p:cNvSpPr txBox="1">
            <a:spLocks noGrp="1"/>
          </p:cNvSpPr>
          <p:nvPr>
            <p:ph type="body" idx="1"/>
          </p:nvPr>
        </p:nvSpPr>
        <p:spPr>
          <a:xfrm>
            <a:off x="585216" y="3959352"/>
            <a:ext cx="4472559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Arial"/>
              <a:buNone/>
              <a:defRPr sz="16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33146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20"/>
              <a:buChar char="•"/>
              <a:defRPr/>
            </a:lvl2pPr>
            <a:lvl3pPr marL="1371600" lvl="2" indent="-331469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20"/>
              <a:buChar char="•"/>
              <a:defRPr/>
            </a:lvl3pPr>
            <a:lvl4pPr marL="1828800" lvl="3" indent="-331469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20"/>
              <a:buChar char="·"/>
              <a:defRPr/>
            </a:lvl4pPr>
            <a:lvl5pPr marL="2286000" lvl="4" indent="-33147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620"/>
              <a:buChar char="·"/>
              <a:defRPr/>
            </a:lvl5pPr>
            <a:lvl6pPr marL="2743200" lvl="5" indent="-3429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9" name="Google Shape;39;p4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34300" y="0"/>
            <a:ext cx="44577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2243">
          <p15:clr>
            <a:srgbClr val="5ACBF0"/>
          </p15:clr>
        </p15:guide>
        <p15:guide id="4" orient="horz" pos="2490">
          <p15:clr>
            <a:srgbClr val="5ACBF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 type="secHead">
  <p:cSld name="SECTION_HEADER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as Partes de Conteúdo" type="twoObj">
  <p:cSld name="TWO_OBJECTS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2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TWO_OBJECTS_WITH_TEX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6" name="Google Shape;56;p2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2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8" name="Google Shape;58;p2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jp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jpg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jp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d1d09f6d79_0_0"/>
          <p:cNvSpPr txBox="1">
            <a:spLocks noGrp="1"/>
          </p:cNvSpPr>
          <p:nvPr>
            <p:ph type="title"/>
          </p:nvPr>
        </p:nvSpPr>
        <p:spPr>
          <a:xfrm>
            <a:off x="584199" y="2679744"/>
            <a:ext cx="4261177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00"/>
              <a:buFont typeface="Quattrocento Sans"/>
              <a:buNone/>
            </a:pPr>
            <a:r>
              <a:rPr lang="es-ES" sz="4200" dirty="0">
                <a:latin typeface="Segoe UI Semibold" panose="020B0702040204020203" pitchFamily="34" charset="0"/>
                <a:cs typeface="Segoe UI Semibold" panose="020B0702040204020203" pitchFamily="34" charset="0"/>
                <a:sym typeface="Quattrocento Sans"/>
              </a:rPr>
              <a:t>La </a:t>
            </a:r>
            <a:r>
              <a:rPr lang="es-ES" sz="4200" dirty="0" err="1">
                <a:latin typeface="Segoe UI Semibold" panose="020B0702040204020203" pitchFamily="34" charset="0"/>
                <a:cs typeface="Segoe UI Semibold" panose="020B0702040204020203" pitchFamily="34" charset="0"/>
                <a:sym typeface="Quattrocento Sans"/>
              </a:rPr>
              <a:t>accesilibilidad</a:t>
            </a:r>
            <a:r>
              <a:rPr lang="es-ES" sz="4200" dirty="0">
                <a:latin typeface="Segoe UI Semibold" panose="020B0702040204020203" pitchFamily="34" charset="0"/>
                <a:cs typeface="Segoe UI Semibold" panose="020B0702040204020203" pitchFamily="34" charset="0"/>
                <a:sym typeface="Quattrocento Sans"/>
              </a:rPr>
              <a:t> en Microsoft</a:t>
            </a:r>
            <a:endParaRPr sz="4200" dirty="0">
              <a:latin typeface="Segoe UI Semibold" panose="020B0702040204020203" pitchFamily="34" charset="0"/>
              <a:cs typeface="Segoe UI Semibold" panose="020B0702040204020203" pitchFamily="34" charset="0"/>
              <a:sym typeface="Quattrocento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36" descr="Logo Microsoft Team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2131" y="444570"/>
            <a:ext cx="2427455" cy="793591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36"/>
          <p:cNvSpPr txBox="1">
            <a:spLocks noGrp="1"/>
          </p:cNvSpPr>
          <p:nvPr>
            <p:ph type="title"/>
          </p:nvPr>
        </p:nvSpPr>
        <p:spPr>
          <a:xfrm>
            <a:off x="585216" y="1472856"/>
            <a:ext cx="3321879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600" b="0" i="0" dirty="0">
                <a:solidFill>
                  <a:schemeClr val="dk1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sym typeface="Quattrocento Sans"/>
              </a:rPr>
              <a:t>Herramientas accesibles disponibles en Microsoft </a:t>
            </a:r>
            <a:r>
              <a:rPr lang="es-ES" sz="1600" b="0" i="0" dirty="0" err="1">
                <a:solidFill>
                  <a:schemeClr val="dk1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sym typeface="Quattrocento Sans"/>
              </a:rPr>
              <a:t>Teams</a:t>
            </a:r>
            <a:r>
              <a:rPr lang="es-ES" sz="1600" b="0" i="0" dirty="0">
                <a:solidFill>
                  <a:schemeClr val="dk1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sym typeface="Quattrocento Sans"/>
              </a:rPr>
              <a:t>:</a:t>
            </a:r>
            <a:endParaRPr sz="1600" dirty="0">
              <a:solidFill>
                <a:schemeClr val="dk1"/>
              </a:solidFill>
              <a:latin typeface="Segoe UI Semibold" panose="020B0702040204020203" pitchFamily="34" charset="0"/>
              <a:cs typeface="Segoe UI Semibold" panose="020B0702040204020203" pitchFamily="34" charset="0"/>
              <a:sym typeface="Quattrocento Sans"/>
            </a:endParaRPr>
          </a:p>
        </p:txBody>
      </p:sp>
      <p:sp>
        <p:nvSpPr>
          <p:cNvPr id="191" name="Google Shape;191;p36"/>
          <p:cNvSpPr txBox="1"/>
          <p:nvPr/>
        </p:nvSpPr>
        <p:spPr>
          <a:xfrm>
            <a:off x="585216" y="2295526"/>
            <a:ext cx="4844624" cy="36933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Arial"/>
              <a:buNone/>
            </a:pPr>
            <a:r>
              <a:rPr lang="es-ES" sz="1600" b="0" i="0" u="none" strike="noStrike" cap="none" dirty="0">
                <a:solidFill>
                  <a:schemeClr val="dk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• Lector de pantalla;</a:t>
            </a: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Arial"/>
              <a:buNone/>
            </a:pPr>
            <a:endParaRPr sz="1600" b="0" i="0" u="none" strike="noStrike" cap="none" dirty="0">
              <a:solidFill>
                <a:schemeClr val="dk1"/>
              </a:solidFill>
              <a:latin typeface="Segoe UI" panose="020B0502040204020203" pitchFamily="34" charset="0"/>
              <a:ea typeface="Quattrocento Sans"/>
              <a:cs typeface="Segoe UI" panose="020B0502040204020203" pitchFamily="34" charset="0"/>
              <a:sym typeface="Quattrocento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Arial"/>
              <a:buNone/>
            </a:pPr>
            <a:r>
              <a:rPr lang="es-ES" sz="1600" b="0" i="0" u="none" strike="noStrike" cap="none" dirty="0">
                <a:solidFill>
                  <a:schemeClr val="dk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• Subtítulos en directo y traducción;</a:t>
            </a: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Arial"/>
              <a:buNone/>
            </a:pPr>
            <a:endParaRPr sz="1600" b="0" i="0" u="none" strike="noStrike" cap="none" dirty="0">
              <a:solidFill>
                <a:schemeClr val="dk1"/>
              </a:solidFill>
              <a:latin typeface="Segoe UI" panose="020B0502040204020203" pitchFamily="34" charset="0"/>
              <a:ea typeface="Quattrocento Sans"/>
              <a:cs typeface="Segoe UI" panose="020B0502040204020203" pitchFamily="34" charset="0"/>
              <a:sym typeface="Quattrocento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Arial"/>
              <a:buNone/>
            </a:pPr>
            <a:r>
              <a:rPr lang="es-ES" sz="1600" b="0" i="0" u="none" strike="noStrike" cap="none" dirty="0">
                <a:solidFill>
                  <a:schemeClr val="dk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• Experiencia de lectura y visualización personalizadas;</a:t>
            </a: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Arial"/>
              <a:buNone/>
            </a:pPr>
            <a:endParaRPr sz="1600" b="0" i="0" u="none" strike="noStrike" cap="none" dirty="0">
              <a:solidFill>
                <a:schemeClr val="dk1"/>
              </a:solidFill>
              <a:latin typeface="Segoe UI" panose="020B0502040204020203" pitchFamily="34" charset="0"/>
              <a:ea typeface="Quattrocento Sans"/>
              <a:cs typeface="Segoe UI" panose="020B0502040204020203" pitchFamily="34" charset="0"/>
              <a:sym typeface="Quattrocento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Arial"/>
              <a:buNone/>
            </a:pPr>
            <a:r>
              <a:rPr lang="es-ES" sz="1600" b="0" i="0" u="none" strike="noStrike" cap="none" dirty="0">
                <a:solidFill>
                  <a:schemeClr val="dk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• Tema oscuro, alto contraste;</a:t>
            </a: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Arial"/>
              <a:buNone/>
            </a:pPr>
            <a:endParaRPr sz="1600" b="0" i="0" u="none" strike="noStrike" cap="none" dirty="0">
              <a:solidFill>
                <a:schemeClr val="dk1"/>
              </a:solidFill>
              <a:latin typeface="Segoe UI" panose="020B0502040204020203" pitchFamily="34" charset="0"/>
              <a:ea typeface="Quattrocento Sans"/>
              <a:cs typeface="Segoe UI" panose="020B0502040204020203" pitchFamily="34" charset="0"/>
              <a:sym typeface="Quattrocento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Arial"/>
              <a:buNone/>
            </a:pPr>
            <a:r>
              <a:rPr lang="es-ES" sz="1600" b="0" i="0" u="none" strike="noStrike" cap="none" dirty="0">
                <a:solidFill>
                  <a:schemeClr val="dk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• Comprobador de accesibilidad;</a:t>
            </a: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Arial"/>
              <a:buNone/>
            </a:pPr>
            <a:endParaRPr sz="1600" b="0" i="0" u="none" strike="noStrike" cap="none" dirty="0">
              <a:solidFill>
                <a:schemeClr val="dk1"/>
              </a:solidFill>
              <a:latin typeface="Segoe UI" panose="020B0502040204020203" pitchFamily="34" charset="0"/>
              <a:ea typeface="Quattrocento Sans"/>
              <a:cs typeface="Segoe UI" panose="020B0502040204020203" pitchFamily="34" charset="0"/>
              <a:sym typeface="Quattrocento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Arial"/>
              <a:buNone/>
            </a:pPr>
            <a:r>
              <a:rPr lang="es-ES" sz="1600" b="0" i="0" u="none" strike="noStrike" cap="none" dirty="0">
                <a:solidFill>
                  <a:schemeClr val="dk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• Prioridad de acceso;</a:t>
            </a: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Arial"/>
              <a:buNone/>
            </a:pPr>
            <a:endParaRPr sz="1600" b="0" i="0" u="none" strike="noStrike" cap="none" dirty="0">
              <a:solidFill>
                <a:schemeClr val="dk1"/>
              </a:solidFill>
              <a:latin typeface="Segoe UI" panose="020B0502040204020203" pitchFamily="34" charset="0"/>
              <a:ea typeface="Quattrocento Sans"/>
              <a:cs typeface="Segoe UI" panose="020B0502040204020203" pitchFamily="34" charset="0"/>
              <a:sym typeface="Quattrocento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Arial"/>
              <a:buNone/>
            </a:pPr>
            <a:r>
              <a:rPr lang="es-ES" sz="1600" b="0" i="0" u="none" strike="noStrike" cap="none" dirty="0">
                <a:solidFill>
                  <a:schemeClr val="dk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• Envío de mensajes en audio; </a:t>
            </a: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Arial"/>
              <a:buNone/>
            </a:pPr>
            <a:endParaRPr sz="1600" b="0" i="0" u="none" strike="noStrike" cap="none" dirty="0">
              <a:solidFill>
                <a:schemeClr val="dk1"/>
              </a:solidFill>
              <a:latin typeface="Segoe UI" panose="020B0502040204020203" pitchFamily="34" charset="0"/>
              <a:ea typeface="Quattrocento Sans"/>
              <a:cs typeface="Segoe UI" panose="020B0502040204020203" pitchFamily="34" charset="0"/>
              <a:sym typeface="Quattrocento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Arial"/>
              <a:buNone/>
            </a:pPr>
            <a:r>
              <a:rPr lang="es-ES" sz="1600" b="0" i="0" u="none" strike="noStrike" cap="none" dirty="0">
                <a:solidFill>
                  <a:schemeClr val="dk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• Uso del dictado y mucho más.</a:t>
            </a: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9" name="Google Shape;189;p36"/>
          <p:cNvSpPr txBox="1">
            <a:spLocks noGrp="1"/>
          </p:cNvSpPr>
          <p:nvPr>
            <p:ph type="body" idx="1"/>
          </p:nvPr>
        </p:nvSpPr>
        <p:spPr>
          <a:xfrm>
            <a:off x="585216" y="6223540"/>
            <a:ext cx="442984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200" dirty="0">
                <a:latin typeface="Segoe UI" panose="020B0502040204020203" pitchFamily="34" charset="0"/>
                <a:cs typeface="Segoe UI" panose="020B0502040204020203" pitchFamily="34" charset="0"/>
                <a:sym typeface="Quattrocento Sans"/>
              </a:rPr>
              <a:t>Foto de dos personas en una cita, todas vestidas formalmente: una mujer en silla de ruedas y un hombre blanco.</a:t>
            </a:r>
            <a:endParaRPr sz="1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90" name="Google Shape;190;p36" descr="Foto de dos personas en una cita, todas vestidas formalmente: una mujer en silla de ruedas y un hombre blanco.&#10;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 l="37444" r="3264"/>
          <a:stretch/>
        </p:blipFill>
        <p:spPr>
          <a:xfrm>
            <a:off x="6096000" y="0"/>
            <a:ext cx="6096122" cy="685800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37" descr="Logo Xbox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9842" y="412700"/>
            <a:ext cx="1918122" cy="1274323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37"/>
          <p:cNvSpPr txBox="1">
            <a:spLocks noGrp="1"/>
          </p:cNvSpPr>
          <p:nvPr>
            <p:ph type="title"/>
          </p:nvPr>
        </p:nvSpPr>
        <p:spPr>
          <a:xfrm>
            <a:off x="585217" y="1612831"/>
            <a:ext cx="3170038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600" b="0" i="0" dirty="0">
                <a:solidFill>
                  <a:schemeClr val="dk1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sym typeface="Quattrocento Sans"/>
              </a:rPr>
              <a:t>Herramientas accesibles disponibles en Xbox:</a:t>
            </a:r>
            <a:endParaRPr sz="1600" dirty="0">
              <a:solidFill>
                <a:schemeClr val="dk1"/>
              </a:solidFill>
              <a:latin typeface="Segoe UI Semibold" panose="020B0702040204020203" pitchFamily="34" charset="0"/>
              <a:cs typeface="Segoe UI Semibold" panose="020B0702040204020203" pitchFamily="34" charset="0"/>
              <a:sym typeface="Quattrocento Sans"/>
            </a:endParaRPr>
          </a:p>
        </p:txBody>
      </p:sp>
      <p:sp>
        <p:nvSpPr>
          <p:cNvPr id="199" name="Google Shape;199;p37"/>
          <p:cNvSpPr txBox="1"/>
          <p:nvPr/>
        </p:nvSpPr>
        <p:spPr>
          <a:xfrm>
            <a:off x="585216" y="2410533"/>
            <a:ext cx="4646700" cy="24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Arial"/>
              <a:buNone/>
            </a:pPr>
            <a:r>
              <a:rPr lang="es-ES" sz="1600" b="0" i="0" u="none" strike="noStrike" cap="none" dirty="0">
                <a:solidFill>
                  <a:schemeClr val="dk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• Mando adaptable (se conecta a switches, </a:t>
            </a: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Arial"/>
              <a:buNone/>
            </a:pPr>
            <a:r>
              <a:rPr lang="es-ES" sz="1600" b="0" i="0" u="none" strike="noStrike" cap="none" dirty="0">
                <a:solidFill>
                  <a:schemeClr val="dk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botones, soportes y joystick externos); </a:t>
            </a: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Arial"/>
              <a:buNone/>
            </a:pPr>
            <a:endParaRPr sz="1600" b="0" i="0" u="none" strike="noStrike" cap="none" dirty="0">
              <a:solidFill>
                <a:schemeClr val="dk1"/>
              </a:solidFill>
              <a:latin typeface="Segoe UI" panose="020B0502040204020203" pitchFamily="34" charset="0"/>
              <a:ea typeface="Quattrocento Sans"/>
              <a:cs typeface="Segoe UI" panose="020B0502040204020203" pitchFamily="34" charset="0"/>
              <a:sym typeface="Quattrocento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Arial"/>
              <a:buNone/>
            </a:pPr>
            <a:r>
              <a:rPr lang="es-ES" sz="1600" b="0" i="0" u="none" strike="noStrike" cap="none" dirty="0">
                <a:solidFill>
                  <a:schemeClr val="dk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• Lupa que </a:t>
            </a:r>
            <a:r>
              <a:rPr lang="es-ES" sz="1600" dirty="0">
                <a:solidFill>
                  <a:schemeClr val="dk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amplía</a:t>
            </a:r>
            <a:r>
              <a:rPr lang="es-ES" sz="1600" b="0" i="0" u="none" strike="noStrike" cap="none" dirty="0">
                <a:solidFill>
                  <a:schemeClr val="dk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 elementos en la pantalla;</a:t>
            </a: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Arial"/>
              <a:buNone/>
            </a:pPr>
            <a:endParaRPr sz="1600" b="0" i="0" u="none" strike="noStrike" cap="none" dirty="0">
              <a:solidFill>
                <a:schemeClr val="dk1"/>
              </a:solidFill>
              <a:latin typeface="Segoe UI" panose="020B0502040204020203" pitchFamily="34" charset="0"/>
              <a:ea typeface="Quattrocento Sans"/>
              <a:cs typeface="Segoe UI" panose="020B0502040204020203" pitchFamily="34" charset="0"/>
              <a:sym typeface="Quattrocento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Arial"/>
              <a:buNone/>
            </a:pPr>
            <a:r>
              <a:rPr lang="es-ES" sz="1600" b="0" i="0" u="none" strike="noStrike" cap="none" dirty="0">
                <a:solidFill>
                  <a:schemeClr val="dk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• Transcripción y comando de voz;</a:t>
            </a: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Arial"/>
              <a:buNone/>
            </a:pPr>
            <a:endParaRPr sz="1600" b="0" i="0" u="none" strike="noStrike" cap="none" dirty="0">
              <a:solidFill>
                <a:schemeClr val="dk1"/>
              </a:solidFill>
              <a:latin typeface="Segoe UI" panose="020B0502040204020203" pitchFamily="34" charset="0"/>
              <a:ea typeface="Quattrocento Sans"/>
              <a:cs typeface="Segoe UI" panose="020B0502040204020203" pitchFamily="34" charset="0"/>
              <a:sym typeface="Quattrocento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Arial"/>
              <a:buNone/>
            </a:pPr>
            <a:r>
              <a:rPr lang="es-ES" sz="1600" b="0" i="0" u="none" strike="noStrike" cap="none" dirty="0">
                <a:solidFill>
                  <a:schemeClr val="dk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• Lector de pantalla;</a:t>
            </a: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Arial"/>
              <a:buNone/>
            </a:pPr>
            <a:endParaRPr sz="1600" b="0" i="0" u="none" strike="noStrike" cap="none" dirty="0">
              <a:solidFill>
                <a:schemeClr val="dk1"/>
              </a:solidFill>
              <a:latin typeface="Segoe UI" panose="020B0502040204020203" pitchFamily="34" charset="0"/>
              <a:ea typeface="Quattrocento Sans"/>
              <a:cs typeface="Segoe UI" panose="020B0502040204020203" pitchFamily="34" charset="0"/>
              <a:sym typeface="Quattrocento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Arial"/>
              <a:buNone/>
            </a:pPr>
            <a:r>
              <a:rPr lang="es-ES" sz="1600" b="0" i="0" u="none" strike="noStrike" cap="none" dirty="0">
                <a:solidFill>
                  <a:schemeClr val="dk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• Subtítulos y más.</a:t>
            </a: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8" name="Google Shape;198;p37"/>
          <p:cNvSpPr txBox="1">
            <a:spLocks noGrp="1"/>
          </p:cNvSpPr>
          <p:nvPr>
            <p:ph type="body" idx="1"/>
          </p:nvPr>
        </p:nvSpPr>
        <p:spPr>
          <a:xfrm>
            <a:off x="585217" y="6045693"/>
            <a:ext cx="387502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200" dirty="0">
                <a:latin typeface="Segoe UI" panose="020B0502040204020203" pitchFamily="34" charset="0"/>
                <a:cs typeface="Segoe UI" panose="020B0502040204020203" pitchFamily="34" charset="0"/>
                <a:sym typeface="Quattrocento Sans"/>
              </a:rPr>
              <a:t>Foto de un chico manejando un mando de video juego. Un otro chico lo observa </a:t>
            </a:r>
            <a:r>
              <a:rPr lang="es-ES" sz="1200" dirty="0">
                <a:latin typeface="Segoe UI" panose="020B0502040204020203" pitchFamily="34" charset="0"/>
                <a:cs typeface="Segoe UI" panose="020B0502040204020203" pitchFamily="34" charset="0"/>
              </a:rPr>
              <a:t>sonriente</a:t>
            </a:r>
            <a:r>
              <a:rPr lang="es-ES" sz="1200" dirty="0">
                <a:latin typeface="Segoe UI" panose="020B0502040204020203" pitchFamily="34" charset="0"/>
                <a:cs typeface="Segoe UI" panose="020B0502040204020203" pitchFamily="34" charset="0"/>
                <a:sym typeface="Quattrocento Sans"/>
              </a:rPr>
              <a:t>.</a:t>
            </a: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01" name="Google Shape;201;p37" descr="Foto de un chico manejando un mando de video juego. Un otro chico lo observa sonriente.&#10;"/>
          <p:cNvPicPr preferRelativeResize="0"/>
          <p:nvPr/>
        </p:nvPicPr>
        <p:blipFill rotWithShape="1">
          <a:blip r:embed="rId4">
            <a:alphaModFix/>
          </a:blip>
          <a:srcRect l="23860" r="19985"/>
          <a:stretch/>
        </p:blipFill>
        <p:spPr>
          <a:xfrm>
            <a:off x="5433133" y="-1397"/>
            <a:ext cx="6874276" cy="6886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8"/>
          <p:cNvSpPr txBox="1">
            <a:spLocks noGrp="1"/>
          </p:cNvSpPr>
          <p:nvPr>
            <p:ph type="title"/>
          </p:nvPr>
        </p:nvSpPr>
        <p:spPr>
          <a:xfrm>
            <a:off x="585225" y="876818"/>
            <a:ext cx="3321879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600" dirty="0">
                <a:latin typeface="Segoe UI Semibold" panose="020B0702040204020203" pitchFamily="34" charset="0"/>
                <a:cs typeface="Segoe UI Semibold" panose="020B0702040204020203" pitchFamily="34" charset="0"/>
                <a:sym typeface="Quattrocento Sans"/>
              </a:rPr>
              <a:t>Mobile Apps:</a:t>
            </a:r>
            <a:endParaRPr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15" name="Google Shape;215;p38"/>
          <p:cNvSpPr txBox="1"/>
          <p:nvPr/>
        </p:nvSpPr>
        <p:spPr>
          <a:xfrm>
            <a:off x="1067646" y="1573266"/>
            <a:ext cx="454129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ES" sz="1600" b="1" i="0" u="none" strike="noStrike" cap="none" dirty="0" err="1">
                <a:solidFill>
                  <a:schemeClr val="dk1"/>
                </a:solidFill>
                <a:latin typeface="Segoe UI Semibold" panose="020B0702040204020203" pitchFamily="34" charset="0"/>
                <a:ea typeface="Quattrocento Sans"/>
                <a:cs typeface="Segoe UI Semibold" panose="020B0702040204020203" pitchFamily="34" charset="0"/>
                <a:sym typeface="Quattrocento Sans"/>
              </a:rPr>
              <a:t>Seeing</a:t>
            </a:r>
            <a:r>
              <a:rPr lang="es-ES" sz="1600" b="1" i="0" u="none" strike="noStrike" cap="none" dirty="0">
                <a:solidFill>
                  <a:schemeClr val="dk1"/>
                </a:solidFill>
                <a:latin typeface="Segoe UI Semibold" panose="020B0702040204020203" pitchFamily="34" charset="0"/>
                <a:ea typeface="Quattrocento Sans"/>
                <a:cs typeface="Segoe UI Semibold" panose="020B0702040204020203" pitchFamily="34" charset="0"/>
                <a:sym typeface="Quattrocento Sans"/>
              </a:rPr>
              <a:t> AI</a:t>
            </a:r>
            <a:endParaRPr sz="1600" b="1" i="0" u="none" strike="noStrike" cap="none" dirty="0">
              <a:solidFill>
                <a:schemeClr val="dk1"/>
              </a:solidFill>
              <a:latin typeface="Segoe UI Semibold" panose="020B0702040204020203" pitchFamily="34" charset="0"/>
              <a:ea typeface="Quattrocento Sans"/>
              <a:cs typeface="Segoe UI Semibold" panose="020B0702040204020203" pitchFamily="34" charset="0"/>
              <a:sym typeface="Quattrocento Sans"/>
            </a:endParaRPr>
          </a:p>
        </p:txBody>
      </p:sp>
      <p:sp>
        <p:nvSpPr>
          <p:cNvPr id="210" name="Google Shape;210;p38"/>
          <p:cNvSpPr txBox="1"/>
          <p:nvPr/>
        </p:nvSpPr>
        <p:spPr>
          <a:xfrm>
            <a:off x="525651" y="2080360"/>
            <a:ext cx="4541298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ES" sz="1600" b="0" i="0" u="none" strike="noStrike" cap="none" dirty="0">
                <a:solidFill>
                  <a:schemeClr val="dk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Usa la cámara del dispositivo para identificar personas y objetos, y luego la aplicación describe de manera audible esos objetos a personas con discapacidad visual pero también responde a problemas de lectura (analfabetos).</a:t>
            </a:r>
            <a:endParaRPr sz="1600" b="0" i="0" u="none" strike="noStrike" cap="none" dirty="0">
              <a:solidFill>
                <a:schemeClr val="dk1"/>
              </a:solidFill>
              <a:latin typeface="Segoe UI" panose="020B0502040204020203" pitchFamily="34" charset="0"/>
              <a:ea typeface="Quattrocento Sans"/>
              <a:cs typeface="Segoe UI" panose="020B0502040204020203" pitchFamily="34" charset="0"/>
              <a:sym typeface="Quattrocento Sans"/>
            </a:endParaRPr>
          </a:p>
        </p:txBody>
      </p:sp>
      <p:sp>
        <p:nvSpPr>
          <p:cNvPr id="211" name="Google Shape;211;p38"/>
          <p:cNvSpPr txBox="1"/>
          <p:nvPr/>
        </p:nvSpPr>
        <p:spPr>
          <a:xfrm>
            <a:off x="1067646" y="3919226"/>
            <a:ext cx="454129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ES" sz="1600" b="1" i="0" u="none" strike="noStrike" cap="none">
                <a:solidFill>
                  <a:schemeClr val="dk1"/>
                </a:solidFill>
                <a:latin typeface="Segoe UI Semibold" panose="020B0702040204020203" pitchFamily="34" charset="0"/>
                <a:ea typeface="Quattrocento Sans"/>
                <a:cs typeface="Segoe UI Semibold" panose="020B0702040204020203" pitchFamily="34" charset="0"/>
                <a:sym typeface="Quattrocento Sans"/>
              </a:rPr>
              <a:t>MSFT Soundscape</a:t>
            </a:r>
            <a:endParaRPr sz="1600" b="1" i="0" u="none" strike="noStrike" cap="none">
              <a:solidFill>
                <a:schemeClr val="dk1"/>
              </a:solidFill>
              <a:latin typeface="Segoe UI Semibold" panose="020B0702040204020203" pitchFamily="34" charset="0"/>
              <a:ea typeface="Quattrocento Sans"/>
              <a:cs typeface="Segoe UI Semibold" panose="020B0702040204020203" pitchFamily="34" charset="0"/>
              <a:sym typeface="Quattrocento Sans"/>
            </a:endParaRPr>
          </a:p>
        </p:txBody>
      </p:sp>
      <p:sp>
        <p:nvSpPr>
          <p:cNvPr id="212" name="Google Shape;212;p38"/>
          <p:cNvSpPr txBox="1"/>
          <p:nvPr/>
        </p:nvSpPr>
        <p:spPr>
          <a:xfrm>
            <a:off x="525650" y="4431527"/>
            <a:ext cx="470622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ES" sz="1600" b="0" i="0" u="none" strike="noStrike" cap="none" dirty="0">
                <a:solidFill>
                  <a:schemeClr val="dk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Una descripción de audio de lo que está alrededor para personas con discapacidad visual.</a:t>
            </a:r>
            <a:endParaRPr sz="1600" b="0" i="0" u="none" strike="noStrike" cap="none" dirty="0">
              <a:solidFill>
                <a:schemeClr val="dk1"/>
              </a:solidFill>
              <a:latin typeface="Segoe UI" panose="020B0502040204020203" pitchFamily="34" charset="0"/>
              <a:ea typeface="Quattrocento Sans"/>
              <a:cs typeface="Segoe UI" panose="020B0502040204020203" pitchFamily="34" charset="0"/>
              <a:sym typeface="Quattrocento Sans"/>
            </a:endParaRPr>
          </a:p>
        </p:txBody>
      </p:sp>
      <p:sp>
        <p:nvSpPr>
          <p:cNvPr id="216" name="Google Shape;216;p38"/>
          <p:cNvSpPr txBox="1"/>
          <p:nvPr/>
        </p:nvSpPr>
        <p:spPr>
          <a:xfrm>
            <a:off x="525650" y="5409697"/>
            <a:ext cx="440456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ES" sz="1200" b="0" i="1" u="none" strike="noStrike" cap="none" dirty="0">
                <a:solidFill>
                  <a:schemeClr val="dk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*Estas aplicaciones no están disponibles en todos los mercados. Consulta disponibilidad en tu país.</a:t>
            </a:r>
            <a:endParaRPr sz="1200" b="0" i="1" u="none" strike="noStrike" cap="none" dirty="0">
              <a:solidFill>
                <a:schemeClr val="dk1"/>
              </a:solidFill>
              <a:latin typeface="Segoe UI" panose="020B0502040204020203" pitchFamily="34" charset="0"/>
              <a:ea typeface="Quattrocento Sans"/>
              <a:cs typeface="Segoe UI" panose="020B0502040204020203" pitchFamily="34" charset="0"/>
              <a:sym typeface="Quattrocento Sans"/>
            </a:endParaRPr>
          </a:p>
        </p:txBody>
      </p:sp>
      <p:sp>
        <p:nvSpPr>
          <p:cNvPr id="207" name="Google Shape;207;p38"/>
          <p:cNvSpPr txBox="1">
            <a:spLocks noGrp="1"/>
          </p:cNvSpPr>
          <p:nvPr>
            <p:ph type="body" idx="1"/>
          </p:nvPr>
        </p:nvSpPr>
        <p:spPr>
          <a:xfrm>
            <a:off x="585216" y="6076410"/>
            <a:ext cx="4481733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200" dirty="0">
                <a:latin typeface="Segoe UI" panose="020B0502040204020203" pitchFamily="34" charset="0"/>
                <a:cs typeface="Segoe UI" panose="020B0502040204020203" pitchFamily="34" charset="0"/>
                <a:sym typeface="Quattrocento Sans"/>
              </a:rPr>
              <a:t>Foto de un señor ciego, con anteojos, con su teléfono móvil pegado a la oreja. Sentado en un banco de un parque, viste una camisa amarilla, con una remera debajo y pantalones grises.</a:t>
            </a: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08" name="Google Shape;208;p38" descr="Foto de un señor ciego, con anteojos, con su teléfono móvil pegado a la oreja. Sentado en un banco de un parque, viste una camisa amarilla, con una remera debajo y pantalones grises.&#10;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28181" r="22268"/>
          <a:stretch/>
        </p:blipFill>
        <p:spPr>
          <a:xfrm>
            <a:off x="6150940" y="0"/>
            <a:ext cx="6041182" cy="68580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pic>
      <p:pic>
        <p:nvPicPr>
          <p:cNvPr id="213" name="Google Shape;213;p3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4559" y="3849746"/>
            <a:ext cx="461665" cy="461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3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29272" t="11627" r="30386" b="12911"/>
          <a:stretch/>
        </p:blipFill>
        <p:spPr>
          <a:xfrm>
            <a:off x="525651" y="1463249"/>
            <a:ext cx="541995" cy="534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9"/>
          <p:cNvSpPr txBox="1">
            <a:spLocks noGrp="1"/>
          </p:cNvSpPr>
          <p:nvPr>
            <p:ph type="title"/>
          </p:nvPr>
        </p:nvSpPr>
        <p:spPr>
          <a:xfrm>
            <a:off x="588263" y="585216"/>
            <a:ext cx="5363275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Quattrocento Sans"/>
              <a:buNone/>
            </a:pPr>
            <a:r>
              <a:rPr lang="es-ES" sz="2400" dirty="0">
                <a:solidFill>
                  <a:schemeClr val="lt1"/>
                </a:solidFill>
                <a:latin typeface="Segoe UI Semibold" panose="020B0702040204020203" pitchFamily="34" charset="0"/>
                <a:ea typeface="Quattrocento Sans"/>
                <a:cs typeface="Segoe UI Semibold" panose="020B0702040204020203" pitchFamily="34" charset="0"/>
                <a:sym typeface="Quattrocento Sans"/>
              </a:rPr>
              <a:t>¡Ser más inclusivo </a:t>
            </a:r>
            <a:br>
              <a:rPr lang="es-ES" sz="2400" dirty="0">
                <a:solidFill>
                  <a:schemeClr val="lt1"/>
                </a:solidFill>
                <a:latin typeface="Segoe UI Semibold" panose="020B0702040204020203" pitchFamily="34" charset="0"/>
                <a:ea typeface="Quattrocento Sans"/>
                <a:cs typeface="Segoe UI Semibold" panose="020B0702040204020203" pitchFamily="34" charset="0"/>
                <a:sym typeface="Quattrocento Sans"/>
              </a:rPr>
            </a:br>
            <a:r>
              <a:rPr lang="es-ES" sz="2400" dirty="0">
                <a:solidFill>
                  <a:schemeClr val="lt1"/>
                </a:solidFill>
                <a:latin typeface="Segoe UI Semibold" panose="020B0702040204020203" pitchFamily="34" charset="0"/>
                <a:ea typeface="Quattrocento Sans"/>
                <a:cs typeface="Segoe UI Semibold" panose="020B0702040204020203" pitchFamily="34" charset="0"/>
                <a:sym typeface="Quattrocento Sans"/>
              </a:rPr>
              <a:t>es responsabilidad </a:t>
            </a:r>
            <a:br>
              <a:rPr lang="es-ES" sz="2400" dirty="0">
                <a:solidFill>
                  <a:schemeClr val="lt1"/>
                </a:solidFill>
                <a:latin typeface="Segoe UI Semibold" panose="020B0702040204020203" pitchFamily="34" charset="0"/>
                <a:ea typeface="Quattrocento Sans"/>
                <a:cs typeface="Segoe UI Semibold" panose="020B0702040204020203" pitchFamily="34" charset="0"/>
                <a:sym typeface="Quattrocento Sans"/>
              </a:rPr>
            </a:br>
            <a:r>
              <a:rPr lang="es-ES" sz="2400" dirty="0">
                <a:solidFill>
                  <a:schemeClr val="lt1"/>
                </a:solidFill>
                <a:latin typeface="Segoe UI Semibold" panose="020B0702040204020203" pitchFamily="34" charset="0"/>
                <a:ea typeface="Quattrocento Sans"/>
                <a:cs typeface="Segoe UI Semibold" panose="020B0702040204020203" pitchFamily="34" charset="0"/>
                <a:sym typeface="Quattrocento Sans"/>
              </a:rPr>
              <a:t>de todos!</a:t>
            </a:r>
            <a:endParaRPr sz="2400" dirty="0">
              <a:solidFill>
                <a:schemeClr val="lt1"/>
              </a:solidFill>
              <a:latin typeface="Segoe UI Semibold" panose="020B0702040204020203" pitchFamily="34" charset="0"/>
              <a:ea typeface="Quattrocento Sans"/>
              <a:cs typeface="Segoe UI Semibold" panose="020B0702040204020203" pitchFamily="34" charset="0"/>
              <a:sym typeface="Quattrocento Sans"/>
            </a:endParaRPr>
          </a:p>
        </p:txBody>
      </p:sp>
      <p:pic>
        <p:nvPicPr>
          <p:cNvPr id="238" name="Google Shape;238;p39" descr="Dibujo de una silla de ruedas frente a una mesa de oficina.&#10;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90896" y="106361"/>
            <a:ext cx="2526385" cy="2024227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39"/>
          <p:cNvSpPr txBox="1"/>
          <p:nvPr/>
        </p:nvSpPr>
        <p:spPr>
          <a:xfrm>
            <a:off x="588263" y="3648385"/>
            <a:ext cx="1919267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ES" sz="1600" b="0" i="0" u="none" strike="noStrike" cap="none" dirty="0">
                <a:solidFill>
                  <a:schemeClr val="lt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Crea documentos</a:t>
            </a: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ES" sz="1600" b="0" i="0" u="none" strike="noStrike" cap="none" dirty="0">
                <a:solidFill>
                  <a:schemeClr val="lt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accesibles</a:t>
            </a: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3" name="Google Shape;223;p39"/>
          <p:cNvSpPr txBox="1"/>
          <p:nvPr/>
        </p:nvSpPr>
        <p:spPr>
          <a:xfrm>
            <a:off x="525651" y="4477337"/>
            <a:ext cx="2509780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ES" sz="1600" b="0" i="0" u="none" strike="noStrike" cap="none" dirty="0">
                <a:solidFill>
                  <a:schemeClr val="lt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• Verifica la accesibilidad</a:t>
            </a: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chemeClr val="lt1"/>
              </a:solidFill>
              <a:latin typeface="Segoe UI" panose="020B0502040204020203" pitchFamily="34" charset="0"/>
              <a:ea typeface="Quattrocento Sans"/>
              <a:cs typeface="Segoe UI" panose="020B0502040204020203" pitchFamily="34" charset="0"/>
              <a:sym typeface="Quattrocento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ES" sz="1600" b="0" i="0" u="none" strike="noStrike" cap="none" dirty="0">
                <a:solidFill>
                  <a:schemeClr val="lt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• Estructura tus documentos</a:t>
            </a: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25" name="Google Shape;225;p3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8632" y="2523376"/>
            <a:ext cx="819264" cy="914528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39"/>
          <p:cNvSpPr txBox="1"/>
          <p:nvPr/>
        </p:nvSpPr>
        <p:spPr>
          <a:xfrm>
            <a:off x="4634548" y="3648385"/>
            <a:ext cx="1919267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ES" sz="1600" b="0" i="0" u="none" strike="noStrike" cap="none" dirty="0">
                <a:solidFill>
                  <a:schemeClr val="lt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Transmite videos</a:t>
            </a: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ES" sz="1600" b="0" i="0" u="none" strike="noStrike" cap="none" dirty="0">
                <a:solidFill>
                  <a:schemeClr val="lt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accesibles</a:t>
            </a: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7" name="Google Shape;227;p39"/>
          <p:cNvSpPr txBox="1"/>
          <p:nvPr/>
        </p:nvSpPr>
        <p:spPr>
          <a:xfrm>
            <a:off x="4571936" y="4477337"/>
            <a:ext cx="3440654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ES" sz="1600" b="0" i="0" u="none" strike="noStrike" cap="none" dirty="0">
                <a:solidFill>
                  <a:schemeClr val="lt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• Videos con subtítulos</a:t>
            </a: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chemeClr val="lt1"/>
              </a:solidFill>
              <a:latin typeface="Segoe UI" panose="020B0502040204020203" pitchFamily="34" charset="0"/>
              <a:ea typeface="Quattrocento Sans"/>
              <a:cs typeface="Segoe UI" panose="020B0502040204020203" pitchFamily="34" charset="0"/>
              <a:sym typeface="Quattrocento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ES" sz="1600" b="0" i="0" u="none" strike="noStrike" cap="none" dirty="0">
                <a:solidFill>
                  <a:schemeClr val="lt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• Da un título y</a:t>
            </a: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ES" sz="1600" b="0" i="0" u="none" strike="noStrike" cap="none" dirty="0">
                <a:solidFill>
                  <a:schemeClr val="lt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una descripción</a:t>
            </a: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29" name="Google Shape;229;p3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65337" y="2525490"/>
            <a:ext cx="1028844" cy="857370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39"/>
          <p:cNvSpPr txBox="1"/>
          <p:nvPr/>
        </p:nvSpPr>
        <p:spPr>
          <a:xfrm>
            <a:off x="8225695" y="3648385"/>
            <a:ext cx="224686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ES" sz="1600" b="0" i="0" u="none" strike="noStrike" cap="none">
                <a:solidFill>
                  <a:schemeClr val="lt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Convierte en un</a:t>
            </a:r>
            <a:endParaRPr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ES" sz="1600" b="0" i="0" u="none" strike="noStrike" cap="none">
                <a:solidFill>
                  <a:schemeClr val="lt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presentador inclusivo</a:t>
            </a:r>
            <a:endParaRPr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31" name="Google Shape;231;p39"/>
          <p:cNvSpPr txBox="1"/>
          <p:nvPr/>
        </p:nvSpPr>
        <p:spPr>
          <a:xfrm>
            <a:off x="8163083" y="4477337"/>
            <a:ext cx="3440654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ES" sz="1600" b="0" i="0" u="none" strike="noStrike" cap="none" dirty="0">
                <a:solidFill>
                  <a:schemeClr val="lt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• Piensa en subtítulos</a:t>
            </a: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chemeClr val="lt1"/>
              </a:solidFill>
              <a:latin typeface="Segoe UI" panose="020B0502040204020203" pitchFamily="34" charset="0"/>
              <a:ea typeface="Quattrocento Sans"/>
              <a:cs typeface="Segoe UI" panose="020B0502040204020203" pitchFamily="34" charset="0"/>
              <a:sym typeface="Quattrocento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ES" sz="1600" b="0" i="0" u="none" strike="noStrike" cap="none" dirty="0">
                <a:solidFill>
                  <a:schemeClr val="lt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• Describe las diapositivas</a:t>
            </a: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chemeClr val="lt1"/>
              </a:solidFill>
              <a:latin typeface="Segoe UI" panose="020B0502040204020203" pitchFamily="34" charset="0"/>
              <a:ea typeface="Quattrocento Sans"/>
              <a:cs typeface="Segoe UI" panose="020B0502040204020203" pitchFamily="34" charset="0"/>
              <a:sym typeface="Quattrocento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ES" sz="1600" b="0" i="0" u="none" strike="noStrike" cap="none" dirty="0">
                <a:solidFill>
                  <a:schemeClr val="lt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• Traduce si necesario</a:t>
            </a: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33" name="Google Shape;233;p3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124577" y="2515964"/>
            <a:ext cx="1038370" cy="86689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4" name="Google Shape;234;p3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0" y="2121031"/>
            <a:ext cx="121920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35" name="Google Shape;235;p39"/>
          <p:cNvSpPr txBox="1">
            <a:spLocks noGrp="1"/>
          </p:cNvSpPr>
          <p:nvPr>
            <p:ph type="body" idx="1"/>
          </p:nvPr>
        </p:nvSpPr>
        <p:spPr>
          <a:xfrm>
            <a:off x="585215" y="6325266"/>
            <a:ext cx="10048219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200" dirty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Dibujo de una silla de ruedas frente a </a:t>
            </a:r>
            <a:r>
              <a:rPr lang="es-ES" sz="1200" dirty="0">
                <a:solidFill>
                  <a:schemeClr val="lt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una</a:t>
            </a:r>
            <a:r>
              <a:rPr lang="es-ES" sz="1200" dirty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mesa de oficina.</a:t>
            </a:r>
            <a:endParaRPr sz="1200" dirty="0">
              <a:solidFill>
                <a:schemeClr val="lt1"/>
              </a:solidFill>
            </a:endParaRPr>
          </a:p>
        </p:txBody>
      </p:sp>
      <p:cxnSp>
        <p:nvCxnSpPr>
          <p:cNvPr id="236" name="Google Shape;236;p3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742441" y="2956823"/>
            <a:ext cx="0" cy="2282649"/>
          </a:xfrm>
          <a:prstGeom prst="straightConnector1">
            <a:avLst/>
          </a:prstGeom>
          <a:noFill/>
          <a:ln w="9525" cap="flat" cmpd="sng">
            <a:solidFill>
              <a:srgbClr val="8661C5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37" name="Google Shape;237;p3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7495880" y="2956823"/>
            <a:ext cx="0" cy="2282649"/>
          </a:xfrm>
          <a:prstGeom prst="straightConnector1">
            <a:avLst/>
          </a:prstGeom>
          <a:noFill/>
          <a:ln w="9525" cap="flat" cmpd="sng">
            <a:solidFill>
              <a:srgbClr val="8661C5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40"/>
          <p:cNvSpPr txBox="1">
            <a:spLocks noGrp="1"/>
          </p:cNvSpPr>
          <p:nvPr>
            <p:ph type="title"/>
          </p:nvPr>
        </p:nvSpPr>
        <p:spPr>
          <a:xfrm>
            <a:off x="585225" y="831288"/>
            <a:ext cx="3321879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600" dirty="0">
                <a:latin typeface="Segoe UI Semibold" panose="020B0702040204020203" pitchFamily="34" charset="0"/>
                <a:cs typeface="Segoe UI Semibold" panose="020B0702040204020203" pitchFamily="34" charset="0"/>
                <a:sym typeface="Quattrocento Sans"/>
              </a:rPr>
              <a:t>Crea documentos accesibles</a:t>
            </a:r>
            <a:endParaRPr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247" name="Google Shape;247;p40" descr="Logotipos Microsoft "/>
          <p:cNvGrpSpPr/>
          <p:nvPr/>
        </p:nvGrpSpPr>
        <p:grpSpPr>
          <a:xfrm>
            <a:off x="413766" y="1464078"/>
            <a:ext cx="2600238" cy="593321"/>
            <a:chOff x="8066409" y="1645047"/>
            <a:chExt cx="2206079" cy="503382"/>
          </a:xfrm>
        </p:grpSpPr>
        <p:pic>
          <p:nvPicPr>
            <p:cNvPr id="248" name="Google Shape;248;p4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685334" y="1645053"/>
              <a:ext cx="503360" cy="503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9" name="Google Shape;249;p4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066409" y="1645047"/>
              <a:ext cx="503360" cy="503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0" name="Google Shape;250;p4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304263" y="1645059"/>
              <a:ext cx="503360" cy="5033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1" name="Google Shape;251;p40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923188" y="1732950"/>
              <a:ext cx="349300" cy="32758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2" name="Google Shape;252;p40"/>
          <p:cNvSpPr txBox="1"/>
          <p:nvPr/>
        </p:nvSpPr>
        <p:spPr>
          <a:xfrm>
            <a:off x="585225" y="2445318"/>
            <a:ext cx="3321879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600" b="0" i="0" u="none" strike="noStrike" cap="none" dirty="0">
                <a:solidFill>
                  <a:schemeClr val="dk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Comprobador de accesibilidad</a:t>
            </a: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45" name="Google Shape;245;p40"/>
          <p:cNvSpPr txBox="1"/>
          <p:nvPr/>
        </p:nvSpPr>
        <p:spPr>
          <a:xfrm>
            <a:off x="585216" y="2857413"/>
            <a:ext cx="3462909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Arial"/>
              <a:buNone/>
            </a:pPr>
            <a:r>
              <a:rPr lang="es-ES" sz="1600" b="0" i="0" u="none" strike="noStrike" cap="none" dirty="0">
                <a:solidFill>
                  <a:schemeClr val="dk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Utiliza el verificador de accesibilidad antes de finalizar sus documentos.</a:t>
            </a: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53" name="Google Shape;253;p4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78532" y="3640446"/>
            <a:ext cx="5018061" cy="830997"/>
          </a:xfrm>
          <a:prstGeom prst="rect">
            <a:avLst/>
          </a:prstGeom>
          <a:solidFill>
            <a:srgbClr val="0078D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40"/>
          <p:cNvSpPr txBox="1"/>
          <p:nvPr/>
        </p:nvSpPr>
        <p:spPr>
          <a:xfrm>
            <a:off x="506427" y="3713828"/>
            <a:ext cx="3080528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ES" sz="1600" b="1" i="0" u="none" strike="noStrike" cap="none" dirty="0">
                <a:solidFill>
                  <a:schemeClr val="lt1"/>
                </a:solidFill>
                <a:latin typeface="Segoe UI Semibold" panose="020B0702040204020203" pitchFamily="34" charset="0"/>
                <a:ea typeface="Quattrocento Sans"/>
                <a:cs typeface="Segoe UI Semibold" panose="020B0702040204020203" pitchFamily="34" charset="0"/>
                <a:sym typeface="Quattrocento Sans"/>
              </a:rPr>
              <a:t>Ahorra tiempo con el</a:t>
            </a:r>
            <a:endParaRPr sz="1600" b="0" i="0" u="none" strike="noStrike" cap="none" dirty="0">
              <a:solidFill>
                <a:srgbClr val="000000"/>
              </a:solidFill>
              <a:latin typeface="Segoe UI Semibold" panose="020B0702040204020203" pitchFamily="34" charset="0"/>
              <a:ea typeface="Quattrocento Sans"/>
              <a:cs typeface="Segoe UI Semibold" panose="020B0702040204020203" pitchFamily="34" charset="0"/>
              <a:sym typeface="Quattrocento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ES" sz="1600" b="1" i="0" u="none" strike="noStrike" cap="none" dirty="0">
                <a:solidFill>
                  <a:schemeClr val="lt1"/>
                </a:solidFill>
                <a:latin typeface="Segoe UI Semibold" panose="020B0702040204020203" pitchFamily="34" charset="0"/>
                <a:ea typeface="Quattrocento Sans"/>
                <a:cs typeface="Segoe UI Semibold" panose="020B0702040204020203" pitchFamily="34" charset="0"/>
                <a:sym typeface="Quattrocento Sans"/>
              </a:rPr>
              <a:t>Comprobador de accesibilidad</a:t>
            </a:r>
            <a:endParaRPr sz="1600" b="1" i="0" u="none" strike="noStrike" cap="none" dirty="0">
              <a:solidFill>
                <a:schemeClr val="lt1"/>
              </a:solidFill>
              <a:latin typeface="Segoe UI Semibold" panose="020B0702040204020203" pitchFamily="34" charset="0"/>
              <a:ea typeface="Quattrocento Sans"/>
              <a:cs typeface="Segoe UI Semibold" panose="020B0702040204020203" pitchFamily="34" charset="0"/>
              <a:sym typeface="Quattrocento Sans"/>
            </a:endParaRPr>
          </a:p>
        </p:txBody>
      </p:sp>
      <p:sp>
        <p:nvSpPr>
          <p:cNvPr id="254" name="Google Shape;254;p4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78532" y="4447842"/>
            <a:ext cx="5018061" cy="1276018"/>
          </a:xfrm>
          <a:prstGeom prst="rect">
            <a:avLst/>
          </a:prstGeom>
          <a:solidFill>
            <a:srgbClr val="243A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40"/>
          <p:cNvSpPr txBox="1"/>
          <p:nvPr/>
        </p:nvSpPr>
        <p:spPr>
          <a:xfrm>
            <a:off x="506427" y="4653888"/>
            <a:ext cx="2308464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ES" sz="1600" b="0" i="0" u="none" strike="noStrike" cap="none" dirty="0">
                <a:solidFill>
                  <a:schemeClr val="lt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Comprueba la accesibilidad </a:t>
            </a:r>
            <a:endParaRPr sz="1600" b="0" i="0" u="none" strike="noStrike" cap="none" dirty="0">
              <a:solidFill>
                <a:srgbClr val="000000"/>
              </a:solidFill>
              <a:latin typeface="Segoe UI" panose="020B0502040204020203" pitchFamily="34" charset="0"/>
              <a:ea typeface="Quattrocento Sans"/>
              <a:cs typeface="Segoe UI" panose="020B0502040204020203" pitchFamily="34" charset="0"/>
              <a:sym typeface="Quattrocento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ES" sz="1600" b="0" i="0" u="none" strike="noStrike" cap="none" dirty="0">
                <a:solidFill>
                  <a:schemeClr val="lt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de tu documento</a:t>
            </a:r>
            <a:endParaRPr sz="1600" b="0" i="0" u="none" strike="noStrike" cap="none" dirty="0">
              <a:solidFill>
                <a:srgbClr val="000000"/>
              </a:solidFill>
              <a:latin typeface="Segoe UI" panose="020B0502040204020203" pitchFamily="34" charset="0"/>
              <a:ea typeface="Quattrocento Sans"/>
              <a:cs typeface="Segoe UI" panose="020B0502040204020203" pitchFamily="34" charset="0"/>
              <a:sym typeface="Quattrocento Sans"/>
            </a:endParaRPr>
          </a:p>
        </p:txBody>
      </p:sp>
      <p:cxnSp>
        <p:nvCxnSpPr>
          <p:cNvPr id="258" name="Google Shape;258;p40" descr="seta para a direita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CxnSpPr/>
          <p:nvPr/>
        </p:nvCxnSpPr>
        <p:spPr>
          <a:xfrm rot="10800000" flipH="1">
            <a:off x="2466082" y="5069385"/>
            <a:ext cx="223607" cy="2"/>
          </a:xfrm>
          <a:prstGeom prst="straightConnector1">
            <a:avLst/>
          </a:prstGeom>
          <a:noFill/>
          <a:ln w="28575" cap="flat" cmpd="sng">
            <a:solidFill>
              <a:srgbClr val="50E6FF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57" name="Google Shape;257;p40"/>
          <p:cNvSpPr txBox="1"/>
          <p:nvPr/>
        </p:nvSpPr>
        <p:spPr>
          <a:xfrm>
            <a:off x="2906223" y="4653887"/>
            <a:ext cx="2308464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ES" sz="1600" b="0" i="0" u="none" strike="noStrike" cap="none">
                <a:solidFill>
                  <a:schemeClr val="lt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Propone acciones correctivas </a:t>
            </a:r>
            <a:endParaRPr sz="1600" b="0" i="0" u="none" strike="noStrike" cap="none">
              <a:solidFill>
                <a:srgbClr val="000000"/>
              </a:solidFill>
              <a:latin typeface="Segoe UI" panose="020B0502040204020203" pitchFamily="34" charset="0"/>
              <a:ea typeface="Quattrocento Sans"/>
              <a:cs typeface="Segoe UI" panose="020B0502040204020203" pitchFamily="34" charset="0"/>
              <a:sym typeface="Quattrocento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ES" sz="1600" b="0" i="0" u="none" strike="noStrike" cap="none">
                <a:solidFill>
                  <a:schemeClr val="lt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para simplificar tu vida</a:t>
            </a:r>
            <a:endParaRPr sz="1600" b="0" i="0" u="none" strike="noStrike" cap="none">
              <a:solidFill>
                <a:srgbClr val="000000"/>
              </a:solidFill>
              <a:latin typeface="Segoe UI" panose="020B0502040204020203" pitchFamily="34" charset="0"/>
              <a:ea typeface="Quattrocento Sans"/>
              <a:cs typeface="Segoe UI" panose="020B0502040204020203" pitchFamily="34" charset="0"/>
              <a:sym typeface="Quattrocento Sans"/>
            </a:endParaRPr>
          </a:p>
        </p:txBody>
      </p:sp>
      <p:sp>
        <p:nvSpPr>
          <p:cNvPr id="246" name="Google Shape;246;p40"/>
          <p:cNvSpPr txBox="1">
            <a:spLocks noGrp="1"/>
          </p:cNvSpPr>
          <p:nvPr>
            <p:ph type="body" idx="1"/>
          </p:nvPr>
        </p:nvSpPr>
        <p:spPr>
          <a:xfrm>
            <a:off x="585216" y="6123277"/>
            <a:ext cx="4101483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  <a:sym typeface="Quattrocento Sans"/>
              </a:rPr>
              <a:t>Foto de mujer con aparato auditivo frente a una computadora en su casa. Lleva una camiseta rosa. </a:t>
            </a: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Arial"/>
              <a:buNone/>
            </a:pPr>
            <a:endParaRPr sz="1200" dirty="0">
              <a:solidFill>
                <a:schemeClr val="dk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44" name="Google Shape;244;p40" descr="Foto de mujer con aparato auditivo frente a una computadora en su casa. Lleva una camiseta rosa. &#10;"/>
          <p:cNvPicPr preferRelativeResize="0">
            <a:picLocks noGrp="1"/>
          </p:cNvPicPr>
          <p:nvPr>
            <p:ph type="pic" idx="2"/>
          </p:nvPr>
        </p:nvPicPr>
        <p:blipFill rotWithShape="1">
          <a:blip r:embed="rId7">
            <a:alphaModFix/>
          </a:blip>
          <a:srcRect l="19444" r="19444"/>
          <a:stretch/>
        </p:blipFill>
        <p:spPr>
          <a:xfrm>
            <a:off x="5905500" y="0"/>
            <a:ext cx="6286621" cy="6858000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41"/>
          <p:cNvSpPr txBox="1">
            <a:spLocks noGrp="1"/>
          </p:cNvSpPr>
          <p:nvPr>
            <p:ph type="title" idx="4294967295"/>
          </p:nvPr>
        </p:nvSpPr>
        <p:spPr>
          <a:xfrm>
            <a:off x="585225" y="695815"/>
            <a:ext cx="4580664" cy="36933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0" tIns="0" rIns="0" bIns="0" numCol="1" spcCol="0" rtlCol="0" fromWordArt="0" anchor="b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kumimoji="0" lang="es-ES" sz="2400" b="0" i="0" u="none" strike="noStrike" kern="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Segoe UI Semibold" panose="020B0702040204020203" pitchFamily="34" charset="0"/>
                <a:ea typeface="Quattrocento Sans"/>
                <a:cs typeface="Segoe UI Semibold" panose="020B0702040204020203" pitchFamily="34" charset="0"/>
                <a:sym typeface="Quattrocento Sans"/>
              </a:rPr>
              <a:t>Las principales reglas a seguir</a:t>
            </a:r>
            <a:endParaRPr kumimoji="0" lang="es-E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 Semibold" panose="020B0702040204020203" pitchFamily="34" charset="0"/>
              <a:cs typeface="Segoe UI Semibold" panose="020B0702040204020203" pitchFamily="34" charset="0"/>
              <a:sym typeface="Arial"/>
            </a:endParaRPr>
          </a:p>
        </p:txBody>
      </p:sp>
      <p:sp>
        <p:nvSpPr>
          <p:cNvPr id="265" name="Google Shape;265;p4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05353" y="2220161"/>
            <a:ext cx="2903455" cy="801278"/>
          </a:xfrm>
          <a:prstGeom prst="homePlate">
            <a:avLst>
              <a:gd name="adj" fmla="val 50000"/>
            </a:avLst>
          </a:prstGeom>
          <a:solidFill>
            <a:srgbClr val="8661C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41"/>
          <p:cNvSpPr txBox="1"/>
          <p:nvPr/>
        </p:nvSpPr>
        <p:spPr>
          <a:xfrm>
            <a:off x="542666" y="2327747"/>
            <a:ext cx="262474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ES" sz="1600" b="0" i="0" u="none" strike="noStrike" cap="none" dirty="0">
                <a:solidFill>
                  <a:schemeClr val="lt1"/>
                </a:solidFill>
                <a:latin typeface="Segoe UI Semibold" panose="020B0702040204020203" pitchFamily="34" charset="0"/>
                <a:ea typeface="Quattrocento Sans"/>
                <a:cs typeface="Segoe UI Semibold" panose="020B0702040204020203" pitchFamily="34" charset="0"/>
                <a:sym typeface="Quattrocento Sans"/>
              </a:rPr>
              <a:t>Mejora la pantalla</a:t>
            </a:r>
            <a:endParaRPr sz="1600" b="0" i="0" u="none" strike="noStrike" cap="none" dirty="0">
              <a:solidFill>
                <a:srgbClr val="000000"/>
              </a:solidFill>
              <a:latin typeface="Segoe UI Semibold" panose="020B0702040204020203" pitchFamily="34" charset="0"/>
              <a:ea typeface="Quattrocento Sans"/>
              <a:cs typeface="Segoe UI Semibold" panose="020B0702040204020203" pitchFamily="34" charset="0"/>
              <a:sym typeface="Quattrocento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ES" sz="1600" b="0" i="0" u="none" strike="noStrike" cap="none" dirty="0">
                <a:solidFill>
                  <a:schemeClr val="lt1"/>
                </a:solidFill>
                <a:latin typeface="Segoe UI Semibold" panose="020B0702040204020203" pitchFamily="34" charset="0"/>
                <a:ea typeface="Quattrocento Sans"/>
                <a:cs typeface="Segoe UI Semibold" panose="020B0702040204020203" pitchFamily="34" charset="0"/>
                <a:sym typeface="Quattrocento Sans"/>
              </a:rPr>
              <a:t>(Contraste y fuentes)</a:t>
            </a:r>
            <a:endParaRPr sz="1600" b="0" i="0" u="none" strike="noStrike" cap="none" dirty="0">
              <a:solidFill>
                <a:schemeClr val="lt1"/>
              </a:solidFill>
              <a:latin typeface="Segoe UI Semibold" panose="020B0702040204020203" pitchFamily="34" charset="0"/>
              <a:ea typeface="Quattrocento Sans"/>
              <a:cs typeface="Segoe UI Semibold" panose="020B0702040204020203" pitchFamily="34" charset="0"/>
              <a:sym typeface="Quattrocento Sans"/>
            </a:endParaRPr>
          </a:p>
        </p:txBody>
      </p:sp>
      <p:sp>
        <p:nvSpPr>
          <p:cNvPr id="266" name="Google Shape;266;p41"/>
          <p:cNvSpPr txBox="1"/>
          <p:nvPr/>
        </p:nvSpPr>
        <p:spPr>
          <a:xfrm>
            <a:off x="3645121" y="2293522"/>
            <a:ext cx="2694413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ES" sz="1200" b="0" i="0" u="none" strike="noStrike" cap="none" dirty="0">
                <a:solidFill>
                  <a:schemeClr val="lt1"/>
                </a:solidFill>
                <a:latin typeface="Segoe UI "/>
                <a:ea typeface="Quattrocento Sans"/>
                <a:cs typeface="Segoe UI Semibold" panose="020B0702040204020203" pitchFamily="34" charset="0"/>
                <a:sym typeface="Quattrocento Sans"/>
              </a:rPr>
              <a:t>Mejora la legibilidad y el confort visual para todos </a:t>
            </a:r>
            <a:endParaRPr sz="1200" b="0" i="0" u="none" strike="noStrike" cap="none" dirty="0">
              <a:solidFill>
                <a:schemeClr val="lt1"/>
              </a:solidFill>
              <a:latin typeface="Segoe UI "/>
              <a:ea typeface="Quattrocento Sans"/>
              <a:cs typeface="Segoe UI Semibold" panose="020B0702040204020203" pitchFamily="34" charset="0"/>
              <a:sym typeface="Quattrocento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ES" sz="1200" b="0" i="0" u="none" strike="noStrike" cap="none" dirty="0">
                <a:solidFill>
                  <a:schemeClr val="lt1"/>
                </a:solidFill>
                <a:latin typeface="Segoe UI "/>
                <a:ea typeface="Quattrocento Sans"/>
                <a:cs typeface="Segoe UI Semibold" panose="020B0702040204020203" pitchFamily="34" charset="0"/>
                <a:sym typeface="Quattrocento Sans"/>
              </a:rPr>
              <a:t>(dificultades visuales en particular).</a:t>
            </a:r>
            <a:endParaRPr sz="1200" b="0" i="0" u="none" strike="noStrike" cap="none" dirty="0">
              <a:solidFill>
                <a:schemeClr val="lt1"/>
              </a:solidFill>
              <a:latin typeface="Segoe UI "/>
              <a:ea typeface="Quattrocento Sans"/>
              <a:cs typeface="Segoe UI Semibold" panose="020B0702040204020203" pitchFamily="34" charset="0"/>
              <a:sym typeface="Quattrocento Sans"/>
            </a:endParaRPr>
          </a:p>
        </p:txBody>
      </p:sp>
      <p:sp>
        <p:nvSpPr>
          <p:cNvPr id="269" name="Google Shape;269;p4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03308" y="3563711"/>
            <a:ext cx="2903455" cy="801278"/>
          </a:xfrm>
          <a:prstGeom prst="homePlate">
            <a:avLst>
              <a:gd name="adj" fmla="val 50000"/>
            </a:avLst>
          </a:prstGeom>
          <a:solidFill>
            <a:srgbClr val="8661C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41"/>
          <p:cNvSpPr txBox="1"/>
          <p:nvPr/>
        </p:nvSpPr>
        <p:spPr>
          <a:xfrm>
            <a:off x="542666" y="3767226"/>
            <a:ext cx="262474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ES" sz="1600" b="0" i="0" u="none" strike="noStrike" cap="none" dirty="0">
                <a:solidFill>
                  <a:schemeClr val="lt1"/>
                </a:solidFill>
                <a:latin typeface="Segoe UI Semibold" panose="020B0702040204020203" pitchFamily="34" charset="0"/>
                <a:ea typeface="Quattrocento Sans"/>
                <a:cs typeface="Segoe UI Semibold" panose="020B0702040204020203" pitchFamily="34" charset="0"/>
                <a:sym typeface="Quattrocento Sans"/>
              </a:rPr>
              <a:t>Estructura tu documento</a:t>
            </a:r>
            <a:endParaRPr sz="1600" b="0" i="0" u="none" strike="noStrike" cap="none" dirty="0">
              <a:solidFill>
                <a:srgbClr val="000000"/>
              </a:solidFill>
              <a:latin typeface="Segoe UI Semibold" panose="020B0702040204020203" pitchFamily="34" charset="0"/>
              <a:ea typeface="Quattrocento Sans"/>
              <a:cs typeface="Segoe UI Semibold" panose="020B0702040204020203" pitchFamily="34" charset="0"/>
              <a:sym typeface="Quattrocento Sans"/>
            </a:endParaRPr>
          </a:p>
        </p:txBody>
      </p:sp>
      <p:sp>
        <p:nvSpPr>
          <p:cNvPr id="271" name="Google Shape;271;p41"/>
          <p:cNvSpPr txBox="1"/>
          <p:nvPr/>
        </p:nvSpPr>
        <p:spPr>
          <a:xfrm>
            <a:off x="3645121" y="3641205"/>
            <a:ext cx="2694413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ES" sz="1200" b="0" i="0" u="none" strike="noStrike" cap="none" dirty="0">
                <a:solidFill>
                  <a:schemeClr val="lt1"/>
                </a:solidFill>
                <a:latin typeface="Segoe UI "/>
                <a:ea typeface="Quattrocento Sans"/>
                <a:cs typeface="Segoe UI Semibold" panose="020B0702040204020203" pitchFamily="34" charset="0"/>
                <a:sym typeface="Quattrocento Sans"/>
              </a:rPr>
              <a:t>Proporciona una navegación de documentos más sencilla y no necesariamente una lectura lineal.</a:t>
            </a:r>
            <a:endParaRPr sz="1200" b="0" i="0" u="none" strike="noStrike" cap="none" dirty="0">
              <a:solidFill>
                <a:schemeClr val="lt1"/>
              </a:solidFill>
              <a:latin typeface="Segoe UI "/>
              <a:ea typeface="Quattrocento Sans"/>
              <a:cs typeface="Segoe UI Semibold" panose="020B0702040204020203" pitchFamily="34" charset="0"/>
              <a:sym typeface="Quattrocento Sans"/>
            </a:endParaRPr>
          </a:p>
        </p:txBody>
      </p:sp>
      <p:sp>
        <p:nvSpPr>
          <p:cNvPr id="273" name="Google Shape;273;p4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03307" y="4906909"/>
            <a:ext cx="2903455" cy="801278"/>
          </a:xfrm>
          <a:prstGeom prst="homePlate">
            <a:avLst>
              <a:gd name="adj" fmla="val 50000"/>
            </a:avLst>
          </a:prstGeom>
          <a:solidFill>
            <a:srgbClr val="8661C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41"/>
          <p:cNvSpPr txBox="1"/>
          <p:nvPr/>
        </p:nvSpPr>
        <p:spPr>
          <a:xfrm>
            <a:off x="542666" y="5138291"/>
            <a:ext cx="262474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ES" sz="1600" b="0" i="0" u="none" strike="noStrike" cap="none">
                <a:solidFill>
                  <a:schemeClr val="lt1"/>
                </a:solidFill>
                <a:latin typeface="Segoe UI Semibold" panose="020B0702040204020203" pitchFamily="34" charset="0"/>
                <a:ea typeface="Quattrocento Sans"/>
                <a:cs typeface="Segoe UI Semibold" panose="020B0702040204020203" pitchFamily="34" charset="0"/>
                <a:sym typeface="Quattrocento Sans"/>
              </a:rPr>
              <a:t>Usa textos alternativos</a:t>
            </a:r>
            <a:endParaRPr sz="1600" b="0" i="0" u="none" strike="noStrike" cap="none">
              <a:solidFill>
                <a:schemeClr val="lt1"/>
              </a:solidFill>
              <a:latin typeface="Segoe UI Semibold" panose="020B0702040204020203" pitchFamily="34" charset="0"/>
              <a:ea typeface="Quattrocento Sans"/>
              <a:cs typeface="Segoe UI Semibold" panose="020B0702040204020203" pitchFamily="34" charset="0"/>
              <a:sym typeface="Quattrocento Sans"/>
            </a:endParaRPr>
          </a:p>
        </p:txBody>
      </p:sp>
      <p:sp>
        <p:nvSpPr>
          <p:cNvPr id="275" name="Google Shape;275;p41"/>
          <p:cNvSpPr txBox="1"/>
          <p:nvPr/>
        </p:nvSpPr>
        <p:spPr>
          <a:xfrm>
            <a:off x="3645121" y="4969081"/>
            <a:ext cx="3556957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ES" sz="1200" b="0" i="0" u="none" strike="noStrike" cap="none" dirty="0">
                <a:solidFill>
                  <a:schemeClr val="lt1"/>
                </a:solidFill>
                <a:latin typeface="Segoe UI "/>
                <a:ea typeface="Quattrocento Sans"/>
                <a:cs typeface="Segoe UI Semibold" panose="020B0702040204020203" pitchFamily="34" charset="0"/>
                <a:sym typeface="Quattrocento Sans"/>
              </a:rPr>
              <a:t>Un texto alternativo es utilizado para describir imágenes o tablas a la persona con discapacidad visual utilizando su lector de pantalla.</a:t>
            </a:r>
            <a:endParaRPr sz="1200" b="0" i="0" u="none" strike="noStrike" cap="none" dirty="0">
              <a:solidFill>
                <a:schemeClr val="lt1"/>
              </a:solidFill>
              <a:latin typeface="Segoe UI "/>
              <a:ea typeface="Quattrocento Sans"/>
              <a:cs typeface="Segoe UI Semibold" panose="020B0702040204020203" pitchFamily="34" charset="0"/>
              <a:sym typeface="Quattrocento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2"/>
          <p:cNvSpPr txBox="1">
            <a:spLocks noGrp="1"/>
          </p:cNvSpPr>
          <p:nvPr>
            <p:ph type="title"/>
          </p:nvPr>
        </p:nvSpPr>
        <p:spPr>
          <a:xfrm>
            <a:off x="585225" y="585067"/>
            <a:ext cx="3321879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600" dirty="0">
                <a:latin typeface="Segoe UI Semibold" panose="020B0702040204020203" pitchFamily="34" charset="0"/>
                <a:cs typeface="Segoe UI Semibold" panose="020B0702040204020203" pitchFamily="34" charset="0"/>
                <a:sym typeface="Quattrocento Sans"/>
              </a:rPr>
              <a:t>Soporte técnico para los clientes </a:t>
            </a:r>
            <a:br>
              <a:rPr lang="es-ES" sz="1600" dirty="0">
                <a:latin typeface="Segoe UI Semibold" panose="020B0702040204020203" pitchFamily="34" charset="0"/>
                <a:cs typeface="Segoe UI Semibold" panose="020B0702040204020203" pitchFamily="34" charset="0"/>
                <a:sym typeface="Quattrocento Sans"/>
              </a:rPr>
            </a:br>
            <a:r>
              <a:rPr lang="es-ES" sz="1600" dirty="0">
                <a:latin typeface="Segoe UI Semibold" panose="020B0702040204020203" pitchFamily="34" charset="0"/>
                <a:cs typeface="Segoe UI Semibold" panose="020B0702040204020203" pitchFamily="34" charset="0"/>
                <a:sym typeface="Quattrocento Sans"/>
              </a:rPr>
              <a:t>con discapacidades</a:t>
            </a:r>
            <a:endParaRPr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82" name="Google Shape;282;p42"/>
          <p:cNvSpPr txBox="1"/>
          <p:nvPr/>
        </p:nvSpPr>
        <p:spPr>
          <a:xfrm>
            <a:off x="585216" y="1545690"/>
            <a:ext cx="4420417" cy="1723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Arial"/>
              <a:buNone/>
            </a:pPr>
            <a:r>
              <a:rPr lang="es-ES" sz="1600" b="0" i="0" u="none" strike="noStrike" cap="none" dirty="0">
                <a:solidFill>
                  <a:schemeClr val="dk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Microsoft desea proporcionar la mejor experiencia posible a todos los clientes. Si alguien tiene alguna discapacidad o tiene preguntas relacionadas con la accesibilidad, es posible ponerse en contacto por medio del </a:t>
            </a:r>
            <a:r>
              <a:rPr lang="es-ES" sz="1600" b="0" i="0" u="none" strike="noStrike" cap="none" dirty="0" err="1">
                <a:solidFill>
                  <a:schemeClr val="dk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Answer</a:t>
            </a:r>
            <a:r>
              <a:rPr lang="es-ES" sz="1600" b="0" i="0" u="none" strike="noStrike" cap="none" dirty="0">
                <a:solidFill>
                  <a:schemeClr val="dk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 </a:t>
            </a:r>
            <a:r>
              <a:rPr lang="es-ES" sz="1600" b="0" i="0" u="none" strike="noStrike" cap="none" dirty="0" err="1">
                <a:solidFill>
                  <a:schemeClr val="dk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Desk</a:t>
            </a:r>
            <a:r>
              <a:rPr lang="es-ES" sz="1600" b="0" i="0" u="none" strike="noStrike" cap="none" dirty="0">
                <a:solidFill>
                  <a:schemeClr val="dk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 Accesibilidad de Microsoft para obtener asistencia técnica.</a:t>
            </a: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85" name="Google Shape;285;p4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3780148"/>
            <a:ext cx="5905500" cy="1923068"/>
          </a:xfrm>
          <a:prstGeom prst="rect">
            <a:avLst/>
          </a:prstGeom>
          <a:solidFill>
            <a:srgbClr val="0078D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42"/>
          <p:cNvSpPr txBox="1"/>
          <p:nvPr/>
        </p:nvSpPr>
        <p:spPr>
          <a:xfrm>
            <a:off x="585215" y="4126129"/>
            <a:ext cx="4420417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Arial"/>
              <a:buNone/>
            </a:pPr>
            <a:r>
              <a:rPr lang="es-ES" sz="1600" b="0" i="0" u="none" strike="noStrike" cap="none" dirty="0">
                <a:solidFill>
                  <a:schemeClr val="lt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El equipo de soporte técnico de </a:t>
            </a:r>
            <a:r>
              <a:rPr lang="es-ES" sz="1600" b="0" i="0" u="none" strike="noStrike" cap="none" dirty="0" err="1">
                <a:solidFill>
                  <a:schemeClr val="lt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Answer</a:t>
            </a:r>
            <a:r>
              <a:rPr lang="es-ES" sz="1600" b="0" i="0" u="none" strike="noStrike" cap="none" dirty="0">
                <a:solidFill>
                  <a:schemeClr val="lt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 </a:t>
            </a:r>
            <a:r>
              <a:rPr lang="es-ES" sz="1600" b="0" i="0" u="none" strike="noStrike" cap="none" dirty="0" err="1">
                <a:solidFill>
                  <a:schemeClr val="lt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Desk</a:t>
            </a:r>
            <a:r>
              <a:rPr lang="es-ES" sz="1600" b="0" i="0" u="none" strike="noStrike" cap="none" dirty="0">
                <a:solidFill>
                  <a:schemeClr val="lt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 Accesibilidad está preparado para usar muchas tecnologías de asistencia conocidas y puede ofrecer asistencia en lengua de signos británica, americana, española y francesa.</a:t>
            </a: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83" name="Google Shape;283;p42"/>
          <p:cNvSpPr txBox="1">
            <a:spLocks noGrp="1"/>
          </p:cNvSpPr>
          <p:nvPr>
            <p:ph type="body" idx="1"/>
          </p:nvPr>
        </p:nvSpPr>
        <p:spPr>
          <a:xfrm>
            <a:off x="585216" y="6123277"/>
            <a:ext cx="4604694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  <a:sym typeface="Quattrocento Sans"/>
              </a:rPr>
              <a:t>Foto de una joven mujer con auriculares de telemarketing. Lleva una camisa azul. Ella está sonriendo. </a:t>
            </a: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Arial"/>
              <a:buNone/>
            </a:pPr>
            <a:endParaRPr sz="1200" dirty="0">
              <a:solidFill>
                <a:schemeClr val="dk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81" name="Google Shape;281;p42" descr="Foto de una joven mujer con auriculares de telemarketing. Lleva una camisa azul. Ella está sonriendo. &#10;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27199" r="-1"/>
          <a:stretch/>
        </p:blipFill>
        <p:spPr>
          <a:xfrm>
            <a:off x="5905500" y="0"/>
            <a:ext cx="6286621" cy="68580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3"/>
          <p:cNvSpPr txBox="1">
            <a:spLocks noGrp="1"/>
          </p:cNvSpPr>
          <p:nvPr>
            <p:ph type="title"/>
          </p:nvPr>
        </p:nvSpPr>
        <p:spPr>
          <a:xfrm>
            <a:off x="585216" y="2907731"/>
            <a:ext cx="44727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Quattrocento Sans"/>
              <a:buNone/>
            </a:pPr>
            <a:r>
              <a:rPr lang="es-ES" dirty="0">
                <a:solidFill>
                  <a:schemeClr val="lt1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sym typeface="Quattrocento Sans"/>
              </a:rPr>
              <a:t>¡Gracias!</a:t>
            </a:r>
            <a:endParaRPr dirty="0">
              <a:solidFill>
                <a:schemeClr val="lt1"/>
              </a:solidFill>
              <a:latin typeface="Segoe UI Semibold" panose="020B0702040204020203" pitchFamily="34" charset="0"/>
              <a:cs typeface="Segoe UI Semibold" panose="020B0702040204020203" pitchFamily="34" charset="0"/>
              <a:sym typeface="Quattrocento Sans"/>
            </a:endParaRPr>
          </a:p>
        </p:txBody>
      </p:sp>
      <p:sp>
        <p:nvSpPr>
          <p:cNvPr id="298" name="Google Shape;298;p43"/>
          <p:cNvSpPr txBox="1"/>
          <p:nvPr/>
        </p:nvSpPr>
        <p:spPr>
          <a:xfrm>
            <a:off x="585216" y="6123277"/>
            <a:ext cx="44727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200" b="0" i="0" u="none" strike="noStrike" cap="none" dirty="0">
                <a:solidFill>
                  <a:schemeClr val="lt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Foto de un niño manejando un Tablet.</a:t>
            </a: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Arial"/>
              <a:buNone/>
            </a:pPr>
            <a:endParaRPr sz="1200" b="0" i="0" u="none" strike="noStrike" cap="none" dirty="0">
              <a:solidFill>
                <a:schemeClr val="lt1"/>
              </a:solidFill>
              <a:latin typeface="Segoe UI" panose="020B0502040204020203" pitchFamily="34" charset="0"/>
              <a:ea typeface="Quattrocento Sans"/>
              <a:cs typeface="Segoe UI" panose="020B0502040204020203" pitchFamily="34" charset="0"/>
              <a:sym typeface="Quattrocento Sans"/>
            </a:endParaRPr>
          </a:p>
        </p:txBody>
      </p:sp>
      <p:pic>
        <p:nvPicPr>
          <p:cNvPr id="297" name="Google Shape;297;p43" descr="Foto de un niño manejando un Tablet.&#10;"/>
          <p:cNvPicPr preferRelativeResize="0"/>
          <p:nvPr/>
        </p:nvPicPr>
        <p:blipFill rotWithShape="1">
          <a:blip r:embed="rId3">
            <a:alphaModFix/>
          </a:blip>
          <a:srcRect l="11751" r="22092" b="290"/>
          <a:stretch/>
        </p:blipFill>
        <p:spPr>
          <a:xfrm>
            <a:off x="5353050" y="0"/>
            <a:ext cx="68389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d1d09f6d79_0_67"/>
          <p:cNvSpPr txBox="1">
            <a:spLocks noGrp="1"/>
          </p:cNvSpPr>
          <p:nvPr>
            <p:ph type="title"/>
          </p:nvPr>
        </p:nvSpPr>
        <p:spPr>
          <a:xfrm>
            <a:off x="585200" y="999925"/>
            <a:ext cx="4718400" cy="397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s-ES" sz="4200" dirty="0">
                <a:latin typeface="Segoe UI Semibold" panose="020B0702040204020203" pitchFamily="34" charset="0"/>
                <a:cs typeface="Segoe UI Semibold" panose="020B0702040204020203" pitchFamily="34" charset="0"/>
                <a:sym typeface="Quattrocento Sans"/>
              </a:rPr>
              <a:t>¿Por qué</a:t>
            </a:r>
            <a:endParaRPr sz="4200" dirty="0">
              <a:latin typeface="Segoe UI Semibold" panose="020B0702040204020203" pitchFamily="34" charset="0"/>
              <a:cs typeface="Segoe UI Semibold" panose="020B0702040204020203" pitchFamily="34" charset="0"/>
              <a:sym typeface="Quattrocento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s-ES" sz="4200" dirty="0">
                <a:latin typeface="Segoe UI Semibold" panose="020B0702040204020203" pitchFamily="34" charset="0"/>
                <a:cs typeface="Segoe UI Semibold" panose="020B0702040204020203" pitchFamily="34" charset="0"/>
                <a:sym typeface="Quattrocento Sans"/>
              </a:rPr>
              <a:t>la accesibilidad</a:t>
            </a:r>
            <a:endParaRPr sz="4200" dirty="0">
              <a:latin typeface="Segoe UI Semibold" panose="020B0702040204020203" pitchFamily="34" charset="0"/>
              <a:cs typeface="Segoe UI Semibold" panose="020B0702040204020203" pitchFamily="34" charset="0"/>
              <a:sym typeface="Quattrocento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s-ES" sz="4200" dirty="0">
                <a:latin typeface="Segoe UI Semibold" panose="020B0702040204020203" pitchFamily="34" charset="0"/>
                <a:cs typeface="Segoe UI Semibold" panose="020B0702040204020203" pitchFamily="34" charset="0"/>
                <a:sym typeface="Quattrocento Sans"/>
              </a:rPr>
              <a:t>es importante para las empresas?</a:t>
            </a:r>
            <a:endParaRPr sz="4200" dirty="0">
              <a:latin typeface="Segoe UI Semibold" panose="020B0702040204020203" pitchFamily="34" charset="0"/>
              <a:cs typeface="Segoe UI Semibold" panose="020B0702040204020203" pitchFamily="34" charset="0"/>
              <a:sym typeface="Quattrocento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00"/>
              <a:buFont typeface="Quattrocento Sans"/>
              <a:buNone/>
            </a:pPr>
            <a:endParaRPr dirty="0"/>
          </a:p>
        </p:txBody>
      </p:sp>
      <p:sp>
        <p:nvSpPr>
          <p:cNvPr id="107" name="Google Shape;107;gd1d09f6d79_0_67"/>
          <p:cNvSpPr txBox="1">
            <a:spLocks noGrp="1"/>
          </p:cNvSpPr>
          <p:nvPr>
            <p:ph type="body" idx="1"/>
          </p:nvPr>
        </p:nvSpPr>
        <p:spPr>
          <a:xfrm>
            <a:off x="585200" y="6021073"/>
            <a:ext cx="354219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s-ES" sz="1200" dirty="0">
                <a:latin typeface="Segoe UI "/>
                <a:sym typeface="Quattrocento Sans"/>
              </a:rPr>
              <a:t>Foto de un hombre negro en silla de ruedas con una computadora en su regazo. Él lleva ropa formal.</a:t>
            </a:r>
            <a:endParaRPr sz="1200" dirty="0">
              <a:latin typeface="Segoe UI "/>
              <a:sym typeface="Quattrocento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2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</a:pPr>
            <a:endParaRPr sz="1400" dirty="0"/>
          </a:p>
        </p:txBody>
      </p:sp>
      <p:pic>
        <p:nvPicPr>
          <p:cNvPr id="108" name="Google Shape;108;gd1d09f6d79_0_67" descr="Foto de un hombre negro en silla de ruedas con una computadora en su regazo. Él lleva ropa formal.&#10;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20773" r="16529"/>
          <a:stretch/>
        </p:blipFill>
        <p:spPr>
          <a:xfrm>
            <a:off x="5740924" y="0"/>
            <a:ext cx="6451397" cy="6858002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d1d09f6d79_0_135"/>
          <p:cNvSpPr txBox="1">
            <a:spLocks noGrp="1"/>
          </p:cNvSpPr>
          <p:nvPr>
            <p:ph type="title"/>
          </p:nvPr>
        </p:nvSpPr>
        <p:spPr>
          <a:xfrm>
            <a:off x="585225" y="665847"/>
            <a:ext cx="392700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2400" dirty="0">
                <a:latin typeface="Segoe UI Semibold" panose="020B0702040204020203" pitchFamily="34" charset="0"/>
                <a:cs typeface="Segoe UI Semibold" panose="020B0702040204020203" pitchFamily="34" charset="0"/>
                <a:sym typeface="Quattrocento Sans"/>
              </a:rPr>
              <a:t>La discapacidad</a:t>
            </a:r>
            <a:endParaRPr sz="2400" dirty="0">
              <a:latin typeface="Segoe UI Semibold" panose="020B0702040204020203" pitchFamily="34" charset="0"/>
              <a:cs typeface="Segoe UI Semibold" panose="020B0702040204020203" pitchFamily="34" charset="0"/>
              <a:sym typeface="Quattrocento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2400" dirty="0">
                <a:latin typeface="Segoe UI Semibold" panose="020B0702040204020203" pitchFamily="34" charset="0"/>
                <a:cs typeface="Segoe UI Semibold" panose="020B0702040204020203" pitchFamily="34" charset="0"/>
                <a:sym typeface="Quattrocento Sans"/>
              </a:rPr>
              <a:t>en números</a:t>
            </a:r>
            <a:endParaRPr sz="24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18" name="Google Shape;118;gd1d09f6d79_0_135"/>
          <p:cNvSpPr txBox="1"/>
          <p:nvPr/>
        </p:nvSpPr>
        <p:spPr>
          <a:xfrm>
            <a:off x="606647" y="2397575"/>
            <a:ext cx="1712347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ES" sz="1400" b="0" i="0" u="none" strike="noStrike" cap="none" dirty="0">
                <a:solidFill>
                  <a:schemeClr val="dk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+ de mil millones de personas viven con algún tipo de discapacidad</a:t>
            </a:r>
            <a:endParaRPr sz="1400" b="0" i="0" u="none" strike="noStrike" cap="none" dirty="0">
              <a:solidFill>
                <a:schemeClr val="dk1"/>
              </a:solidFill>
              <a:latin typeface="Segoe UI" panose="020B0502040204020203" pitchFamily="34" charset="0"/>
              <a:ea typeface="Quattrocento Sans"/>
              <a:cs typeface="Segoe UI" panose="020B0502040204020203" pitchFamily="34" charset="0"/>
              <a:sym typeface="Quattrocento Sans"/>
            </a:endParaRPr>
          </a:p>
        </p:txBody>
      </p:sp>
      <p:sp>
        <p:nvSpPr>
          <p:cNvPr id="119" name="Google Shape;119;gd1d09f6d79_0_135"/>
          <p:cNvSpPr txBox="1"/>
          <p:nvPr/>
        </p:nvSpPr>
        <p:spPr>
          <a:xfrm>
            <a:off x="2902083" y="2397575"/>
            <a:ext cx="1738357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ES" sz="1400" b="0" i="0" u="none" strike="noStrike" cap="none" dirty="0">
                <a:solidFill>
                  <a:schemeClr val="dk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Solo 1 de cada 10 empleados trabaja con productos accesibles</a:t>
            </a:r>
            <a:endParaRPr sz="1400" b="0" i="0" u="none" strike="noStrike" cap="none" dirty="0">
              <a:solidFill>
                <a:schemeClr val="dk1"/>
              </a:solidFill>
              <a:latin typeface="Segoe UI" panose="020B0502040204020203" pitchFamily="34" charset="0"/>
              <a:ea typeface="Quattrocento Sans"/>
              <a:cs typeface="Segoe UI" panose="020B0502040204020203" pitchFamily="34" charset="0"/>
              <a:sym typeface="Quattrocento Sans"/>
            </a:endParaRPr>
          </a:p>
        </p:txBody>
      </p:sp>
      <p:sp>
        <p:nvSpPr>
          <p:cNvPr id="120" name="Google Shape;120;gd1d09f6d79_0_135"/>
          <p:cNvSpPr txBox="1"/>
          <p:nvPr/>
        </p:nvSpPr>
        <p:spPr>
          <a:xfrm>
            <a:off x="539389" y="4192181"/>
            <a:ext cx="1872602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ES" sz="1400" b="0" i="0" u="none" strike="noStrike" cap="none" dirty="0">
                <a:solidFill>
                  <a:schemeClr val="dk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Muchas empresas necesitan tecnología de asistencia</a:t>
            </a:r>
            <a:endParaRPr sz="1400" b="0" i="0" u="none" strike="noStrike" cap="none" dirty="0">
              <a:solidFill>
                <a:schemeClr val="dk1"/>
              </a:solidFill>
              <a:latin typeface="Segoe UI" panose="020B0502040204020203" pitchFamily="34" charset="0"/>
              <a:ea typeface="Quattrocento Sans"/>
              <a:cs typeface="Segoe UI" panose="020B0502040204020203" pitchFamily="34" charset="0"/>
              <a:sym typeface="Quattrocento Sans"/>
            </a:endParaRPr>
          </a:p>
        </p:txBody>
      </p:sp>
      <p:sp>
        <p:nvSpPr>
          <p:cNvPr id="121" name="Google Shape;121;gd1d09f6d79_0_135"/>
          <p:cNvSpPr txBox="1"/>
          <p:nvPr/>
        </p:nvSpPr>
        <p:spPr>
          <a:xfrm>
            <a:off x="2973107" y="4115068"/>
            <a:ext cx="1610142" cy="1169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ES" sz="1400" b="0" i="0" u="none" strike="noStrike" cap="none" dirty="0">
                <a:solidFill>
                  <a:schemeClr val="dk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La tasa de desempleo entre personas con discapacidad es 2x más grande</a:t>
            </a:r>
            <a:endParaRPr sz="1400" b="0" i="0" u="none" strike="noStrike" cap="none" dirty="0">
              <a:solidFill>
                <a:schemeClr val="dk1"/>
              </a:solidFill>
              <a:latin typeface="Segoe UI" panose="020B0502040204020203" pitchFamily="34" charset="0"/>
              <a:ea typeface="Quattrocento Sans"/>
              <a:cs typeface="Segoe UI" panose="020B0502040204020203" pitchFamily="34" charset="0"/>
              <a:sym typeface="Quattrocento Sans"/>
            </a:endParaRPr>
          </a:p>
        </p:txBody>
      </p:sp>
      <p:sp>
        <p:nvSpPr>
          <p:cNvPr id="125" name="Google Shape;125;gd1d09f6d79_0_135"/>
          <p:cNvSpPr txBox="1"/>
          <p:nvPr/>
        </p:nvSpPr>
        <p:spPr>
          <a:xfrm>
            <a:off x="92810" y="6570484"/>
            <a:ext cx="2122489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ES" sz="800" b="0" i="0" u="none" strike="noStrike" cap="none" dirty="0">
                <a:solidFill>
                  <a:schemeClr val="dk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Fuente: </a:t>
            </a:r>
            <a:r>
              <a:rPr lang="es-ES" sz="800" b="0" i="0" u="none" strike="noStrike" cap="none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Organización Mundial de la Salud </a:t>
            </a:r>
            <a:endParaRPr sz="800" b="0" i="0" u="none" strike="noStrike" cap="none" dirty="0">
              <a:solidFill>
                <a:schemeClr val="dk1"/>
              </a:solidFill>
              <a:latin typeface="Segoe UI" panose="020B0502040204020203" pitchFamily="34" charset="0"/>
              <a:ea typeface="Quattrocento Sans"/>
              <a:cs typeface="Segoe UI" panose="020B0502040204020203" pitchFamily="34" charset="0"/>
              <a:sym typeface="Quattrocento Sans"/>
            </a:endParaRPr>
          </a:p>
        </p:txBody>
      </p:sp>
      <p:sp>
        <p:nvSpPr>
          <p:cNvPr id="114" name="Google Shape;114;gd1d09f6d79_0_135"/>
          <p:cNvSpPr txBox="1">
            <a:spLocks noGrp="1"/>
          </p:cNvSpPr>
          <p:nvPr>
            <p:ph type="body" idx="1"/>
          </p:nvPr>
        </p:nvSpPr>
        <p:spPr>
          <a:xfrm>
            <a:off x="585225" y="5883219"/>
            <a:ext cx="4472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200" dirty="0">
                <a:latin typeface="Segoe UI" panose="020B0502040204020203" pitchFamily="34" charset="0"/>
                <a:cs typeface="Segoe UI" panose="020B0502040204020203" pitchFamily="34" charset="0"/>
                <a:sym typeface="Quattrocento Sans"/>
              </a:rPr>
              <a:t>Foto de un hombre con síndrome de Down </a:t>
            </a:r>
            <a:endParaRPr sz="1200" dirty="0">
              <a:latin typeface="Segoe UI" panose="020B0502040204020203" pitchFamily="34" charset="0"/>
              <a:cs typeface="Segoe UI" panose="020B0502040204020203" pitchFamily="34" charset="0"/>
              <a:sym typeface="Quattrocento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200" dirty="0">
                <a:latin typeface="Segoe UI" panose="020B0502040204020203" pitchFamily="34" charset="0"/>
                <a:cs typeface="Segoe UI" panose="020B0502040204020203" pitchFamily="34" charset="0"/>
                <a:sym typeface="Quattrocento Sans"/>
              </a:rPr>
              <a:t>inclinado sobre una computadora. Viste casual.</a:t>
            </a:r>
            <a:endParaRPr sz="1200" dirty="0">
              <a:latin typeface="Segoe UI" panose="020B0502040204020203" pitchFamily="34" charset="0"/>
              <a:cs typeface="Segoe UI" panose="020B0502040204020203" pitchFamily="34" charset="0"/>
              <a:sym typeface="Quattrocento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Arial"/>
              <a:buNone/>
            </a:pPr>
            <a:endParaRPr sz="1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16" name="Google Shape;116;gd1d09f6d79_0_135" descr="Foto de un hombre con síndrome de Down inclinado sobre una computadora. Viste casual.&#10;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6501" r="16500"/>
          <a:stretch/>
        </p:blipFill>
        <p:spPr>
          <a:xfrm>
            <a:off x="5303520" y="0"/>
            <a:ext cx="6888602" cy="68580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117" name="Google Shape;117;gd1d09f6d79_0_1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2132" y="3951854"/>
            <a:ext cx="2007117" cy="1474500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gd1d09f6d79_0_1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771977" y="3951854"/>
            <a:ext cx="2007117" cy="1474500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gd1d09f6d79_0_1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777126" y="2160323"/>
            <a:ext cx="2007117" cy="1474500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gd1d09f6d79_0_1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2132" y="2160323"/>
            <a:ext cx="2007117" cy="1474500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30"/>
          <p:cNvSpPr txBox="1">
            <a:spLocks noGrp="1"/>
          </p:cNvSpPr>
          <p:nvPr>
            <p:ph type="title" idx="4294967295"/>
          </p:nvPr>
        </p:nvSpPr>
        <p:spPr>
          <a:xfrm>
            <a:off x="585225" y="665847"/>
            <a:ext cx="3927000" cy="73866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0" tIns="0" rIns="0" bIns="0" numCol="1" spcCol="0" rtlCol="0" fromWordArt="0" anchor="b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kumimoji="0" lang="es-ES" sz="2400" b="0" i="0" u="none" strike="noStrike" kern="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Segoe UI Semibold" panose="020B0702040204020203" pitchFamily="34" charset="0"/>
                <a:ea typeface="Quattrocento Sans"/>
                <a:cs typeface="Segoe UI Semibold" panose="020B0702040204020203" pitchFamily="34" charset="0"/>
                <a:sym typeface="Quattrocento Sans"/>
              </a:rPr>
              <a:t>La accesibilidad</a:t>
            </a:r>
            <a:br>
              <a:rPr kumimoji="0" lang="es-ES" sz="2400" b="0" i="0" u="none" strike="noStrike" kern="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Segoe UI Semibold" panose="020B0702040204020203" pitchFamily="34" charset="0"/>
                <a:ea typeface="Quattrocento Sans"/>
                <a:cs typeface="Segoe UI Semibold" panose="020B0702040204020203" pitchFamily="34" charset="0"/>
                <a:sym typeface="Quattrocento Sans"/>
              </a:rPr>
            </a:br>
            <a:r>
              <a:rPr kumimoji="0" lang="es-ES" sz="2400" b="0" i="0" u="none" strike="noStrike" kern="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Segoe UI Semibold" panose="020B0702040204020203" pitchFamily="34" charset="0"/>
                <a:ea typeface="Quattrocento Sans"/>
                <a:cs typeface="Segoe UI Semibold" panose="020B0702040204020203" pitchFamily="34" charset="0"/>
                <a:sym typeface="Quattrocento Sans"/>
              </a:rPr>
              <a:t>en las empresas</a:t>
            </a:r>
          </a:p>
        </p:txBody>
      </p:sp>
      <p:sp>
        <p:nvSpPr>
          <p:cNvPr id="130" name="Google Shape;130;p30"/>
          <p:cNvSpPr txBox="1">
            <a:spLocks noGrp="1"/>
          </p:cNvSpPr>
          <p:nvPr>
            <p:ph type="body" idx="1"/>
          </p:nvPr>
        </p:nvSpPr>
        <p:spPr>
          <a:xfrm>
            <a:off x="585216" y="2066289"/>
            <a:ext cx="4443984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Arial"/>
              <a:buNone/>
            </a:pPr>
            <a:r>
              <a:rPr lang="es-ES" dirty="0">
                <a:latin typeface="Segoe UI" panose="020B0502040204020203" pitchFamily="34" charset="0"/>
                <a:cs typeface="Segoe UI" panose="020B0502040204020203" pitchFamily="34" charset="0"/>
                <a:sym typeface="Quattrocento Sans"/>
              </a:rPr>
              <a:t>Organizaciones inclusivas</a:t>
            </a: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Arial"/>
              <a:buNone/>
            </a:pPr>
            <a:r>
              <a:rPr lang="es-ES" dirty="0">
                <a:latin typeface="Segoe UI" panose="020B0502040204020203" pitchFamily="34" charset="0"/>
                <a:cs typeface="Segoe UI" panose="020B0502040204020203" pitchFamily="34" charset="0"/>
                <a:sym typeface="Quattrocento Sans"/>
              </a:rPr>
              <a:t>superan a la competencia.</a:t>
            </a: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Arial"/>
              <a:buNone/>
            </a:pP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3" name="Google Shape;133;p30"/>
          <p:cNvSpPr txBox="1"/>
          <p:nvPr/>
        </p:nvSpPr>
        <p:spPr>
          <a:xfrm>
            <a:off x="451068" y="3045797"/>
            <a:ext cx="3583604" cy="2369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ES" sz="1600" b="0" i="0" u="none" strike="noStrike" cap="none" dirty="0">
                <a:solidFill>
                  <a:schemeClr val="lt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• 28 % más de ingresos</a:t>
            </a: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chemeClr val="lt1"/>
              </a:solidFill>
              <a:latin typeface="Segoe UI" panose="020B0502040204020203" pitchFamily="34" charset="0"/>
              <a:ea typeface="Quattrocento Sans"/>
              <a:cs typeface="Segoe UI" panose="020B0502040204020203" pitchFamily="34" charset="0"/>
              <a:sym typeface="Quattrocento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0" i="0" u="none" strike="noStrike" cap="none" dirty="0">
                <a:solidFill>
                  <a:schemeClr val="lt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• 2x más ingresos netos</a:t>
            </a: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chemeClr val="lt1"/>
              </a:solidFill>
              <a:latin typeface="Segoe UI" panose="020B0502040204020203" pitchFamily="34" charset="0"/>
              <a:ea typeface="Quattrocento Sans"/>
              <a:cs typeface="Segoe UI" panose="020B0502040204020203" pitchFamily="34" charset="0"/>
              <a:sym typeface="Quattrocento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0" i="0" u="none" strike="noStrike" cap="none" dirty="0">
                <a:solidFill>
                  <a:schemeClr val="lt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• Atraen mejores talentos</a:t>
            </a:r>
            <a:endParaRPr sz="1600" b="0" i="0" u="none" strike="noStrike" cap="none" dirty="0">
              <a:solidFill>
                <a:schemeClr val="lt1"/>
              </a:solidFill>
              <a:latin typeface="Segoe UI" panose="020B0502040204020203" pitchFamily="34" charset="0"/>
              <a:ea typeface="Quattrocento Sans"/>
              <a:cs typeface="Segoe UI" panose="020B0502040204020203" pitchFamily="34" charset="0"/>
              <a:sym typeface="Quattrocento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chemeClr val="lt1"/>
              </a:solidFill>
              <a:latin typeface="Segoe UI" panose="020B0502040204020203" pitchFamily="34" charset="0"/>
              <a:ea typeface="Quattrocento Sans"/>
              <a:cs typeface="Segoe UI" panose="020B0502040204020203" pitchFamily="34" charset="0"/>
              <a:sym typeface="Quattrocento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0" i="0" u="none" strike="noStrike" cap="none" dirty="0">
                <a:solidFill>
                  <a:schemeClr val="lt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• 30% más de rendimiento en el margen de beneficio económico</a:t>
            </a: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chemeClr val="lt1"/>
              </a:solidFill>
              <a:latin typeface="Segoe UI" panose="020B0502040204020203" pitchFamily="34" charset="0"/>
              <a:ea typeface="Quattrocento Sans"/>
              <a:cs typeface="Segoe UI" panose="020B0502040204020203" pitchFamily="34" charset="0"/>
              <a:sym typeface="Quattrocento Sans"/>
            </a:endParaRPr>
          </a:p>
        </p:txBody>
      </p:sp>
      <p:sp>
        <p:nvSpPr>
          <p:cNvPr id="136" name="Google Shape;136;p30"/>
          <p:cNvSpPr txBox="1"/>
          <p:nvPr/>
        </p:nvSpPr>
        <p:spPr>
          <a:xfrm>
            <a:off x="75055" y="6588362"/>
            <a:ext cx="1549559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ES" sz="800" b="0" i="0" u="none" strike="noStrike" cap="none">
                <a:solidFill>
                  <a:schemeClr val="lt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Fuente: </a:t>
            </a:r>
            <a:r>
              <a:rPr lang="es-ES" sz="800" b="0" i="0" u="none" strike="noStrike" cap="none">
                <a:solidFill>
                  <a:schemeClr val="lt1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Accenture &amp; Forbes</a:t>
            </a:r>
            <a:endParaRPr sz="800" b="0" i="0" u="none" strike="noStrike" cap="none">
              <a:solidFill>
                <a:schemeClr val="lt1"/>
              </a:solidFill>
              <a:latin typeface="Segoe UI" panose="020B0502040204020203" pitchFamily="34" charset="0"/>
              <a:ea typeface="Quattrocento Sans"/>
              <a:cs typeface="Segoe UI" panose="020B0502040204020203" pitchFamily="34" charset="0"/>
              <a:sym typeface="Quattrocento Sans"/>
            </a:endParaRPr>
          </a:p>
        </p:txBody>
      </p:sp>
      <p:sp>
        <p:nvSpPr>
          <p:cNvPr id="132" name="Google Shape;132;p30"/>
          <p:cNvSpPr txBox="1"/>
          <p:nvPr/>
        </p:nvSpPr>
        <p:spPr>
          <a:xfrm>
            <a:off x="585216" y="5926584"/>
            <a:ext cx="2613291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s-ES" sz="1200" b="0" i="0" u="none" strike="noStrike" cap="none" dirty="0">
                <a:solidFill>
                  <a:schemeClr val="lt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Mujer con brazo biónico escribiendo en una computadora portátil.</a:t>
            </a: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200" b="0" i="0" u="none" strike="noStrike" cap="none" dirty="0">
              <a:solidFill>
                <a:schemeClr val="lt1"/>
              </a:solidFill>
              <a:latin typeface="Segoe UI" panose="020B0502040204020203" pitchFamily="34" charset="0"/>
              <a:ea typeface="Quattrocento Sans"/>
              <a:cs typeface="Segoe UI" panose="020B0502040204020203" pitchFamily="34" charset="0"/>
              <a:sym typeface="Quattrocento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</a:pPr>
            <a:endParaRPr sz="1400" b="0" i="0" u="none" strike="noStrike" cap="none" dirty="0">
              <a:solidFill>
                <a:schemeClr val="lt1"/>
              </a:solidFill>
              <a:latin typeface="Segoe UI" panose="020B0502040204020203" pitchFamily="34" charset="0"/>
              <a:ea typeface="Quattrocento Sans"/>
              <a:cs typeface="Segoe UI" panose="020B0502040204020203" pitchFamily="34" charset="0"/>
              <a:sym typeface="Quattrocento Sans"/>
            </a:endParaRPr>
          </a:p>
        </p:txBody>
      </p:sp>
      <p:pic>
        <p:nvPicPr>
          <p:cNvPr id="134" name="Google Shape;134;p30" descr="Mujer con brazo biónico escribiendo en una computadora portátil.&#10;"/>
          <p:cNvPicPr preferRelativeResize="0"/>
          <p:nvPr/>
        </p:nvPicPr>
        <p:blipFill rotWithShape="1">
          <a:blip r:embed="rId3">
            <a:alphaModFix/>
          </a:blip>
          <a:srcRect l="15674" r="17312"/>
          <a:stretch/>
        </p:blipFill>
        <p:spPr>
          <a:xfrm>
            <a:off x="5303521" y="0"/>
            <a:ext cx="688847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1"/>
          <p:cNvSpPr txBox="1">
            <a:spLocks noGrp="1"/>
          </p:cNvSpPr>
          <p:nvPr>
            <p:ph type="title" idx="4294967295"/>
          </p:nvPr>
        </p:nvSpPr>
        <p:spPr>
          <a:xfrm>
            <a:off x="585225" y="1035179"/>
            <a:ext cx="3927000" cy="36933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0" tIns="0" rIns="0" bIns="0" numCol="1" spcCol="0" rtlCol="0" fromWordArt="0" anchor="b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kumimoji="0" lang="es-ES" sz="2400" b="0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Segoe UI Semibold" panose="020B0702040204020203" pitchFamily="34" charset="0"/>
                <a:ea typeface="Quattrocento Sans"/>
                <a:cs typeface="Segoe UI Semibold" panose="020B0702040204020203" pitchFamily="34" charset="0"/>
                <a:sym typeface="Quattrocento Sans"/>
              </a:rPr>
              <a:t>Beneficios</a:t>
            </a:r>
          </a:p>
        </p:txBody>
      </p:sp>
      <p:sp>
        <p:nvSpPr>
          <p:cNvPr id="141" name="Google Shape;141;p31"/>
          <p:cNvSpPr txBox="1">
            <a:spLocks noGrp="1"/>
          </p:cNvSpPr>
          <p:nvPr>
            <p:ph type="body" idx="1"/>
          </p:nvPr>
        </p:nvSpPr>
        <p:spPr>
          <a:xfrm>
            <a:off x="585216" y="2026857"/>
            <a:ext cx="6475460" cy="3200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Arial"/>
              <a:buNone/>
            </a:pPr>
            <a:r>
              <a:rPr lang="es-ES" b="0" i="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  <a:sym typeface="Quattrocento Sans"/>
              </a:rPr>
              <a:t>Soluciones adaptadas abordan:</a:t>
            </a:r>
            <a:r>
              <a:rPr lang="es-ES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  <a:sym typeface="Quattrocento Sans"/>
              </a:rPr>
              <a:t> </a:t>
            </a: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Arial"/>
              <a:buNone/>
            </a:pPr>
            <a:endParaRPr dirty="0">
              <a:solidFill>
                <a:schemeClr val="dk1"/>
              </a:solidFill>
              <a:latin typeface="Segoe UI" panose="020B0502040204020203" pitchFamily="34" charset="0"/>
              <a:cs typeface="Segoe UI" panose="020B0502040204020203" pitchFamily="34" charset="0"/>
              <a:sym typeface="Quattrocento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Arial"/>
              <a:buNone/>
            </a:pPr>
            <a:r>
              <a:rPr lang="es-ES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  <a:sym typeface="Quattrocento Sans"/>
              </a:rPr>
              <a:t>• Especificidades relacionadas con las discapacidades.</a:t>
            </a: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Arial"/>
              <a:buNone/>
            </a:pPr>
            <a:endParaRPr dirty="0">
              <a:solidFill>
                <a:schemeClr val="dk1"/>
              </a:solidFill>
              <a:latin typeface="Segoe UI" panose="020B0502040204020203" pitchFamily="34" charset="0"/>
              <a:cs typeface="Segoe UI" panose="020B0502040204020203" pitchFamily="34" charset="0"/>
              <a:sym typeface="Quattrocento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Arial"/>
              <a:buNone/>
            </a:pPr>
            <a:r>
              <a:rPr lang="es-ES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  <a:sym typeface="Quattrocento Sans"/>
              </a:rPr>
              <a:t>• Mejoran la productividad de todos los empleados.</a:t>
            </a: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Arial"/>
              <a:buNone/>
            </a:pPr>
            <a:endParaRPr dirty="0">
              <a:solidFill>
                <a:schemeClr val="dk1"/>
              </a:solidFill>
              <a:latin typeface="Segoe UI" panose="020B0502040204020203" pitchFamily="34" charset="0"/>
              <a:cs typeface="Segoe UI" panose="020B0502040204020203" pitchFamily="34" charset="0"/>
              <a:sym typeface="Quattrocento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Arial"/>
              <a:buNone/>
            </a:pPr>
            <a:r>
              <a:rPr lang="es-ES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  <a:sym typeface="Quattrocento Sans"/>
              </a:rPr>
              <a:t>• </a:t>
            </a:r>
            <a:r>
              <a:rPr lang="es-ES" b="0" i="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  <a:sym typeface="Quattrocento Sans"/>
              </a:rPr>
              <a:t>Dan una imagen </a:t>
            </a:r>
            <a:r>
              <a:rPr lang="es-ES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  <a:sym typeface="Quattrocento Sans"/>
              </a:rPr>
              <a:t>abierta y moderna de la empresa.</a:t>
            </a: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Arial"/>
              <a:buNone/>
            </a:pPr>
            <a:endParaRPr dirty="0">
              <a:solidFill>
                <a:schemeClr val="dk1"/>
              </a:solidFill>
              <a:latin typeface="Segoe UI" panose="020B0502040204020203" pitchFamily="34" charset="0"/>
              <a:cs typeface="Segoe UI" panose="020B0502040204020203" pitchFamily="34" charset="0"/>
              <a:sym typeface="Quattrocento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Arial"/>
              <a:buNone/>
            </a:pPr>
            <a:r>
              <a:rPr lang="es-ES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  <a:sym typeface="Quattrocento Sans"/>
              </a:rPr>
              <a:t>• </a:t>
            </a:r>
            <a:r>
              <a:rPr lang="es-ES" b="0" i="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  <a:sym typeface="Quattrocento Sans"/>
              </a:rPr>
              <a:t>Permiten</a:t>
            </a:r>
            <a:r>
              <a:rPr lang="es-ES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  <a:sym typeface="Quattrocento Sans"/>
              </a:rPr>
              <a:t> que más clientes se beneficien de sus soluciones.</a:t>
            </a: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Arial"/>
              <a:buNone/>
            </a:pPr>
            <a:endParaRPr dirty="0">
              <a:solidFill>
                <a:schemeClr val="dk1"/>
              </a:solidFill>
              <a:latin typeface="Segoe UI" panose="020B0502040204020203" pitchFamily="34" charset="0"/>
              <a:cs typeface="Segoe UI" panose="020B0502040204020203" pitchFamily="34" charset="0"/>
              <a:sym typeface="Quattrocento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Arial"/>
              <a:buNone/>
            </a:pPr>
            <a:r>
              <a:rPr lang="es-ES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  <a:sym typeface="Quattrocento Sans"/>
              </a:rPr>
              <a:t>• </a:t>
            </a:r>
            <a:r>
              <a:rPr lang="es-ES" b="0" i="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  <a:sym typeface="Quattrocento Sans"/>
              </a:rPr>
              <a:t>Promueven</a:t>
            </a:r>
            <a:r>
              <a:rPr lang="es-ES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  <a:sym typeface="Quattrocento Sans"/>
              </a:rPr>
              <a:t> la ayuda mutua, el espíritu de equipo y la cohesión.</a:t>
            </a: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Arial"/>
              <a:buNone/>
            </a:pPr>
            <a:endParaRPr dirty="0">
              <a:solidFill>
                <a:schemeClr val="dk1"/>
              </a:solidFill>
              <a:latin typeface="Segoe UI" panose="020B0502040204020203" pitchFamily="34" charset="0"/>
              <a:cs typeface="Segoe UI" panose="020B0502040204020203" pitchFamily="34" charset="0"/>
              <a:sym typeface="Quattrocento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es-ES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  <a:sym typeface="Quattrocento Sans"/>
              </a:rPr>
              <a:t>Una persona que supera dificultades inspira y motiva a su entorno.</a:t>
            </a: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3" name="Google Shape;143;p31"/>
          <p:cNvSpPr txBox="1"/>
          <p:nvPr/>
        </p:nvSpPr>
        <p:spPr>
          <a:xfrm>
            <a:off x="92810" y="6588241"/>
            <a:ext cx="2122489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ES" sz="800" b="0" i="0" u="none" strike="noStrike" cap="none" dirty="0">
                <a:solidFill>
                  <a:schemeClr val="dk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Fuente: </a:t>
            </a:r>
            <a:r>
              <a:rPr lang="es-ES" sz="800" b="0" i="0" u="none" strike="noStrike" cap="none" dirty="0">
                <a:solidFill>
                  <a:srgbClr val="444444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Louis Harris </a:t>
            </a:r>
            <a:r>
              <a:rPr lang="es-ES" sz="800" b="0" i="0" u="none" strike="noStrike" cap="none" dirty="0" err="1">
                <a:solidFill>
                  <a:srgbClr val="444444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Survey</a:t>
            </a:r>
            <a:endParaRPr sz="800" b="0" i="0" u="none" strike="noStrike" cap="none" dirty="0">
              <a:solidFill>
                <a:schemeClr val="dk1"/>
              </a:solidFill>
              <a:latin typeface="Segoe UI" panose="020B0502040204020203" pitchFamily="34" charset="0"/>
              <a:ea typeface="Quattrocento Sans"/>
              <a:cs typeface="Segoe UI" panose="020B0502040204020203" pitchFamily="34" charset="0"/>
              <a:sym typeface="Quattrocento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1F433924-3EFE-7264-2411-3190FEE3B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226" y="674654"/>
            <a:ext cx="5363275" cy="738664"/>
          </a:xfrm>
        </p:spPr>
        <p:txBody>
          <a:bodyPr/>
          <a:lstStyle/>
          <a:p>
            <a:pPr rtl="0"/>
            <a:r>
              <a:rPr lang="es-ES" sz="2400" b="0" i="0" dirty="0">
                <a:solidFill>
                  <a:srgbClr val="FFFFFF"/>
                </a:solidFill>
                <a:effectLst/>
                <a:latin typeface="Segoe UI Semibold" panose="020B0702040204020203" pitchFamily="34" charset="0"/>
                <a:ea typeface="Quattrocento Sans" panose="020B0502050000020003" pitchFamily="34" charset="0"/>
                <a:cs typeface="Segoe UI Semibold" panose="020B0702040204020203" pitchFamily="34" charset="0"/>
              </a:rPr>
              <a:t>Accesibilidad en acciones y oportunidades</a:t>
            </a:r>
            <a:endParaRPr lang="pt-BR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9" name="Google Shape;149;p3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85225" y="2498102"/>
            <a:ext cx="9737888" cy="638666"/>
          </a:xfrm>
          <a:prstGeom prst="rect">
            <a:avLst/>
          </a:prstGeom>
          <a:noFill/>
          <a:ln w="25400" cap="flat" cmpd="sng">
            <a:solidFill>
              <a:srgbClr val="50E6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32"/>
          <p:cNvSpPr txBox="1"/>
          <p:nvPr/>
        </p:nvSpPr>
        <p:spPr>
          <a:xfrm>
            <a:off x="824696" y="2653277"/>
            <a:ext cx="1919267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ES" sz="1600" b="0" i="0" u="none" strike="noStrike" cap="none" dirty="0">
                <a:solidFill>
                  <a:schemeClr val="lt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1 - Reclutamiento</a:t>
            </a: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0" name="Google Shape;150;p32"/>
          <p:cNvSpPr txBox="1"/>
          <p:nvPr/>
        </p:nvSpPr>
        <p:spPr>
          <a:xfrm>
            <a:off x="762084" y="3237132"/>
            <a:ext cx="2509780" cy="2062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ES" sz="1600" b="0" i="0" u="none" strike="noStrike" cap="none" dirty="0">
                <a:solidFill>
                  <a:schemeClr val="lt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Atrae al mejor talento para hacer crecer tu negocio.</a:t>
            </a: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chemeClr val="lt1"/>
              </a:solidFill>
              <a:latin typeface="Segoe UI" panose="020B0502040204020203" pitchFamily="34" charset="0"/>
              <a:ea typeface="Quattrocento Sans"/>
              <a:cs typeface="Segoe UI" panose="020B0502040204020203" pitchFamily="34" charset="0"/>
              <a:sym typeface="Quattrocento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chemeClr val="lt1"/>
              </a:solidFill>
              <a:latin typeface="Segoe UI" panose="020B0502040204020203" pitchFamily="34" charset="0"/>
              <a:ea typeface="Quattrocento Sans"/>
              <a:cs typeface="Segoe UI" panose="020B0502040204020203" pitchFamily="34" charset="0"/>
              <a:sym typeface="Quattrocento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ES" sz="1600" b="0" i="0" u="none" strike="noStrike" cap="none" dirty="0">
                <a:solidFill>
                  <a:schemeClr val="lt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Genera equilibrio entre habilidades, potencial y diversidad de talentos.</a:t>
            </a: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3" name="Google Shape;153;p32"/>
          <p:cNvSpPr txBox="1"/>
          <p:nvPr/>
        </p:nvSpPr>
        <p:spPr>
          <a:xfrm>
            <a:off x="3848343" y="2657198"/>
            <a:ext cx="1919267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ES" sz="1600" b="0" i="0" u="none" strike="noStrike" cap="none" dirty="0">
                <a:solidFill>
                  <a:schemeClr val="lt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2 - Empleados</a:t>
            </a: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2" name="Google Shape;152;p32"/>
          <p:cNvSpPr txBox="1"/>
          <p:nvPr/>
        </p:nvSpPr>
        <p:spPr>
          <a:xfrm>
            <a:off x="3785731" y="3241053"/>
            <a:ext cx="3111524" cy="2062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ES" sz="1600" b="0" i="0" u="none" strike="noStrike" cap="none" dirty="0">
                <a:solidFill>
                  <a:schemeClr val="lt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Proporciona soluciones adaptadas a todos los empleados sin discriminación.</a:t>
            </a: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chemeClr val="lt1"/>
              </a:solidFill>
              <a:latin typeface="Segoe UI" panose="020B0502040204020203" pitchFamily="34" charset="0"/>
              <a:ea typeface="Quattrocento Sans"/>
              <a:cs typeface="Segoe UI" panose="020B0502040204020203" pitchFamily="34" charset="0"/>
              <a:sym typeface="Quattrocento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chemeClr val="lt1"/>
              </a:solidFill>
              <a:latin typeface="Segoe UI" panose="020B0502040204020203" pitchFamily="34" charset="0"/>
              <a:ea typeface="Quattrocento Sans"/>
              <a:cs typeface="Segoe UI" panose="020B0502040204020203" pitchFamily="34" charset="0"/>
              <a:sym typeface="Quattrocento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ES" sz="1600" b="0" i="0" u="none" strike="noStrike" cap="none" dirty="0">
                <a:solidFill>
                  <a:schemeClr val="lt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Desarrolla a los empleados en función de la experiencia y el potencial de cada uno.</a:t>
            </a: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5" name="Google Shape;155;p32"/>
          <p:cNvSpPr txBox="1"/>
          <p:nvPr/>
        </p:nvSpPr>
        <p:spPr>
          <a:xfrm>
            <a:off x="7365091" y="2653277"/>
            <a:ext cx="3009634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ES" sz="1600" b="0" i="0" u="none" strike="noStrike" cap="none" dirty="0">
                <a:solidFill>
                  <a:schemeClr val="lt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3 - Actividades comerciales</a:t>
            </a: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4" name="Google Shape;154;p32"/>
          <p:cNvSpPr txBox="1"/>
          <p:nvPr/>
        </p:nvSpPr>
        <p:spPr>
          <a:xfrm>
            <a:off x="7302479" y="3237132"/>
            <a:ext cx="2629186" cy="2062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ES" sz="1600" b="0" i="0" u="none" strike="noStrike" cap="none" dirty="0">
                <a:solidFill>
                  <a:schemeClr val="lt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Crea productos y servicios innovadores para todos y desarrolle su mercado.</a:t>
            </a: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chemeClr val="lt1"/>
              </a:solidFill>
              <a:latin typeface="Segoe UI" panose="020B0502040204020203" pitchFamily="34" charset="0"/>
              <a:ea typeface="Quattrocento Sans"/>
              <a:cs typeface="Segoe UI" panose="020B0502040204020203" pitchFamily="34" charset="0"/>
              <a:sym typeface="Quattrocento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chemeClr val="lt1"/>
              </a:solidFill>
              <a:latin typeface="Segoe UI" panose="020B0502040204020203" pitchFamily="34" charset="0"/>
              <a:ea typeface="Quattrocento Sans"/>
              <a:cs typeface="Segoe UI" panose="020B0502040204020203" pitchFamily="34" charset="0"/>
              <a:sym typeface="Quattrocento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ES" sz="1600" b="0" i="0" u="none" strike="noStrike" cap="none" dirty="0">
                <a:solidFill>
                  <a:schemeClr val="lt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Cumple con los objetivos de RSE de la empresa con su ecosistema.</a:t>
            </a: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6" name="Google Shape;156;p3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85225" y="3136767"/>
            <a:ext cx="9737888" cy="2408647"/>
          </a:xfrm>
          <a:prstGeom prst="rect">
            <a:avLst/>
          </a:prstGeom>
          <a:noFill/>
          <a:ln w="25400" cap="flat" cmpd="sng">
            <a:solidFill>
              <a:srgbClr val="50E6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7" name="Google Shape;157;p3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7014305" y="2498102"/>
            <a:ext cx="0" cy="3047312"/>
          </a:xfrm>
          <a:prstGeom prst="straightConnector1">
            <a:avLst/>
          </a:prstGeom>
          <a:noFill/>
          <a:ln w="25400" cap="flat" cmpd="sng">
            <a:solidFill>
              <a:srgbClr val="50E6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8" name="Google Shape;158;p3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443118" y="2498102"/>
            <a:ext cx="0" cy="3047312"/>
          </a:xfrm>
          <a:prstGeom prst="straightConnector1">
            <a:avLst/>
          </a:prstGeom>
          <a:noFill/>
          <a:ln w="25400" cap="flat" cmpd="sng">
            <a:solidFill>
              <a:srgbClr val="50E6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9" name="Google Shape;159;p3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585225" y="4271495"/>
            <a:ext cx="9737887" cy="0"/>
          </a:xfrm>
          <a:prstGeom prst="straightConnector1">
            <a:avLst/>
          </a:prstGeom>
          <a:noFill/>
          <a:ln w="25400" cap="flat" cmpd="sng">
            <a:solidFill>
              <a:srgbClr val="50E6F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3"/>
          <p:cNvSpPr txBox="1">
            <a:spLocks noGrp="1"/>
          </p:cNvSpPr>
          <p:nvPr>
            <p:ph type="title"/>
          </p:nvPr>
        </p:nvSpPr>
        <p:spPr>
          <a:xfrm>
            <a:off x="585225" y="954401"/>
            <a:ext cx="4270860" cy="2585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dirty="0">
                <a:latin typeface="Segoe UI Semibold" panose="020B0702040204020203" pitchFamily="34" charset="0"/>
                <a:cs typeface="Segoe UI Semibold" panose="020B0702040204020203" pitchFamily="34" charset="0"/>
                <a:sym typeface="Quattrocento Sans"/>
              </a:rPr>
              <a:t>¿Cómo Microsoft puede </a:t>
            </a:r>
            <a:r>
              <a:rPr lang="es-ES" b="0" i="0" dirty="0">
                <a:solidFill>
                  <a:schemeClr val="dk1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sym typeface="Quattrocento Sans"/>
              </a:rPr>
              <a:t>ayudarnos</a:t>
            </a:r>
            <a:r>
              <a:rPr lang="es-ES" dirty="0">
                <a:latin typeface="Segoe UI Semibold" panose="020B0702040204020203" pitchFamily="34" charset="0"/>
                <a:cs typeface="Segoe UI Semibold" panose="020B0702040204020203" pitchFamily="34" charset="0"/>
                <a:sym typeface="Quattrocento Sans"/>
              </a:rPr>
              <a:t> </a:t>
            </a:r>
            <a:br>
              <a:rPr lang="es-ES" dirty="0">
                <a:latin typeface="Segoe UI Semibold" panose="020B0702040204020203" pitchFamily="34" charset="0"/>
                <a:cs typeface="Segoe UI Semibold" panose="020B0702040204020203" pitchFamily="34" charset="0"/>
                <a:sym typeface="Quattrocento Sans"/>
              </a:rPr>
            </a:br>
            <a:r>
              <a:rPr lang="es-ES" dirty="0">
                <a:latin typeface="Segoe UI Semibold" panose="020B0702040204020203" pitchFamily="34" charset="0"/>
                <a:cs typeface="Segoe UI Semibold" panose="020B0702040204020203" pitchFamily="34" charset="0"/>
                <a:sym typeface="Quattrocento Sans"/>
              </a:rPr>
              <a:t>a ser más accesibles?</a:t>
            </a:r>
            <a:endParaRPr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65" name="Google Shape;165;p33"/>
          <p:cNvSpPr txBox="1">
            <a:spLocks noGrp="1"/>
          </p:cNvSpPr>
          <p:nvPr>
            <p:ph type="body" idx="1"/>
          </p:nvPr>
        </p:nvSpPr>
        <p:spPr>
          <a:xfrm>
            <a:off x="381740" y="6075652"/>
            <a:ext cx="4660777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200" dirty="0">
                <a:latin typeface="Segoe UI" panose="020B0502040204020203" pitchFamily="34" charset="0"/>
                <a:cs typeface="Segoe UI" panose="020B0502040204020203" pitchFamily="34" charset="0"/>
                <a:sym typeface="Quattrocento Sans"/>
              </a:rPr>
              <a:t>Foto de una mujer negra escribiendo en un teclado de computadora. Ella tiene el pelo corto y viste una camisa marrón claro.</a:t>
            </a: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Arial"/>
              <a:buNone/>
            </a:pPr>
            <a:endParaRPr sz="1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66" name="Google Shape;166;p33" descr="Foto de una mujer negra escribiendo en un teclado de computadora. Ella tiene el pelo corto y viste una camisa marrón claro.&#10;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6501" r="16500"/>
          <a:stretch/>
        </p:blipFill>
        <p:spPr>
          <a:xfrm>
            <a:off x="5303520" y="0"/>
            <a:ext cx="6888602" cy="68580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34" descr="Logo Windows 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5225" y="759646"/>
            <a:ext cx="2114477" cy="389509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34"/>
          <p:cNvSpPr txBox="1">
            <a:spLocks noGrp="1"/>
          </p:cNvSpPr>
          <p:nvPr>
            <p:ph type="title"/>
          </p:nvPr>
        </p:nvSpPr>
        <p:spPr>
          <a:xfrm>
            <a:off x="585225" y="1671521"/>
            <a:ext cx="5381942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600" dirty="0">
                <a:latin typeface="Segoe UI Semibold" panose="020B0702040204020203" pitchFamily="34" charset="0"/>
                <a:cs typeface="Segoe UI Semibold" panose="020B0702040204020203" pitchFamily="34" charset="0"/>
                <a:sym typeface="Quattrocento Sans"/>
              </a:rPr>
              <a:t>Servicios para todos</a:t>
            </a:r>
            <a:endParaRPr sz="16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75" name="Google Shape;175;p34"/>
          <p:cNvSpPr txBox="1"/>
          <p:nvPr/>
        </p:nvSpPr>
        <p:spPr>
          <a:xfrm>
            <a:off x="585216" y="2352410"/>
            <a:ext cx="4646660" cy="3200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Arial"/>
              <a:buNone/>
            </a:pPr>
            <a:r>
              <a:rPr lang="es-ES" sz="1600" b="0" i="0" u="none" strike="noStrike" cap="none" dirty="0">
                <a:solidFill>
                  <a:schemeClr val="dk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• Ajusta el tamaño de los iconos y textos; </a:t>
            </a: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Arial"/>
              <a:buNone/>
            </a:pPr>
            <a:endParaRPr sz="1600" b="0" i="0" u="none" strike="noStrike" cap="none" dirty="0">
              <a:solidFill>
                <a:schemeClr val="dk1"/>
              </a:solidFill>
              <a:latin typeface="Segoe UI" panose="020B0502040204020203" pitchFamily="34" charset="0"/>
              <a:ea typeface="Quattrocento Sans"/>
              <a:cs typeface="Segoe UI" panose="020B0502040204020203" pitchFamily="34" charset="0"/>
              <a:sym typeface="Quattrocento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Arial"/>
              <a:buNone/>
            </a:pPr>
            <a:r>
              <a:rPr lang="es-ES" sz="1600" b="0" i="0" u="none" strike="noStrike" cap="none" dirty="0">
                <a:solidFill>
                  <a:schemeClr val="dk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• La aplicación Narrador lee todo lo</a:t>
            </a: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Arial"/>
              <a:buNone/>
            </a:pPr>
            <a:r>
              <a:rPr lang="es-ES" sz="1600" b="0" i="0" u="none" strike="noStrike" cap="none" dirty="0">
                <a:solidFill>
                  <a:schemeClr val="dk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que está en la pantalla;</a:t>
            </a: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Arial"/>
              <a:buNone/>
            </a:pPr>
            <a:r>
              <a:rPr lang="es-ES" sz="1600" b="0" i="0" u="none" strike="noStrike" cap="none" dirty="0">
                <a:solidFill>
                  <a:schemeClr val="dk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 </a:t>
            </a: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Arial"/>
              <a:buNone/>
            </a:pPr>
            <a:r>
              <a:rPr lang="es-ES" sz="1600" b="0" i="0" u="none" strike="noStrike" cap="none" dirty="0">
                <a:solidFill>
                  <a:schemeClr val="dk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• Cambia totalmente la paleta de colores de la pantalla o elimina el color por completo; </a:t>
            </a: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Arial"/>
              <a:buNone/>
            </a:pPr>
            <a:endParaRPr sz="1600" b="0" i="0" u="none" strike="noStrike" cap="none" dirty="0">
              <a:solidFill>
                <a:schemeClr val="dk1"/>
              </a:solidFill>
              <a:latin typeface="Segoe UI" panose="020B0502040204020203" pitchFamily="34" charset="0"/>
              <a:ea typeface="Quattrocento Sans"/>
              <a:cs typeface="Segoe UI" panose="020B0502040204020203" pitchFamily="34" charset="0"/>
              <a:sym typeface="Quattrocento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Arial"/>
              <a:buNone/>
            </a:pPr>
            <a:r>
              <a:rPr lang="es-ES" sz="1600" b="0" i="0" u="none" strike="noStrike" cap="none" dirty="0">
                <a:solidFill>
                  <a:schemeClr val="dk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• Herramienta Lupa, para leer</a:t>
            </a: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Arial"/>
              <a:buNone/>
            </a:pPr>
            <a:r>
              <a:rPr lang="es-ES" sz="1600" b="0" i="0" u="none" strike="noStrike" cap="none" dirty="0">
                <a:solidFill>
                  <a:schemeClr val="dk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y escuchar mejor;</a:t>
            </a: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Arial"/>
              <a:buNone/>
            </a:pPr>
            <a:endParaRPr sz="1600" b="0" i="0" u="none" strike="noStrike" cap="none" dirty="0">
              <a:solidFill>
                <a:schemeClr val="dk1"/>
              </a:solidFill>
              <a:latin typeface="Segoe UI" panose="020B0502040204020203" pitchFamily="34" charset="0"/>
              <a:ea typeface="Quattrocento Sans"/>
              <a:cs typeface="Segoe UI" panose="020B0502040204020203" pitchFamily="34" charset="0"/>
              <a:sym typeface="Quattrocento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Arial"/>
              <a:buNone/>
            </a:pPr>
            <a:r>
              <a:rPr lang="es-ES" sz="1600" b="0" i="0" u="none" strike="noStrike" cap="none" dirty="0">
                <a:solidFill>
                  <a:schemeClr val="dk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• Agranda las palabras e imágenes y más.</a:t>
            </a: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Arial"/>
              <a:buNone/>
            </a:pPr>
            <a:endParaRPr sz="1600" b="0" i="0" u="none" strike="noStrike" cap="none" dirty="0">
              <a:solidFill>
                <a:schemeClr val="dk1"/>
              </a:solidFill>
              <a:latin typeface="Segoe UI" panose="020B0502040204020203" pitchFamily="34" charset="0"/>
              <a:ea typeface="Quattrocento Sans"/>
              <a:cs typeface="Segoe UI" panose="020B0502040204020203" pitchFamily="34" charset="0"/>
              <a:sym typeface="Quattrocento Sans"/>
            </a:endParaRPr>
          </a:p>
        </p:txBody>
      </p:sp>
      <p:sp>
        <p:nvSpPr>
          <p:cNvPr id="172" name="Google Shape;172;p34"/>
          <p:cNvSpPr txBox="1">
            <a:spLocks noGrp="1"/>
          </p:cNvSpPr>
          <p:nvPr>
            <p:ph type="body" idx="1"/>
          </p:nvPr>
        </p:nvSpPr>
        <p:spPr>
          <a:xfrm>
            <a:off x="585216" y="6075652"/>
            <a:ext cx="5309643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200" dirty="0">
                <a:latin typeface="Segoe UI" panose="020B0502040204020203" pitchFamily="34" charset="0"/>
                <a:cs typeface="Segoe UI" panose="020B0502040204020203" pitchFamily="34" charset="0"/>
                <a:sym typeface="Quattrocento Sans"/>
              </a:rPr>
              <a:t>Foto de un hombre negro de espaldas, mirando una pantalla de computadora donde se pueden ver algunos iconos. Lleva una camisa blanca.</a:t>
            </a: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Arial"/>
              <a:buNone/>
            </a:pPr>
            <a:endParaRPr sz="1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73" name="Google Shape;173;p34" descr="Foto de un hombre negro de espaldas, mirando una pantalla de computadora donde se pueden ver algunos iconos. Lleva una camisa blanca.&#10;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 l="11025" r="32709"/>
          <a:stretch/>
        </p:blipFill>
        <p:spPr>
          <a:xfrm>
            <a:off x="6410226" y="0"/>
            <a:ext cx="5781895" cy="685800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35" descr="Logo Microsoft 3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32588" y="141124"/>
            <a:ext cx="4339692" cy="1626551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35"/>
          <p:cNvSpPr txBox="1">
            <a:spLocks noGrp="1"/>
          </p:cNvSpPr>
          <p:nvPr>
            <p:ph type="title"/>
          </p:nvPr>
        </p:nvSpPr>
        <p:spPr>
          <a:xfrm>
            <a:off x="585225" y="1767675"/>
            <a:ext cx="3321879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600" dirty="0">
                <a:latin typeface="Segoe UI Semibold" panose="020B0702040204020203" pitchFamily="34" charset="0"/>
                <a:cs typeface="Segoe UI Semibold" panose="020B0702040204020203" pitchFamily="34" charset="0"/>
                <a:sym typeface="Quattrocento Sans"/>
              </a:rPr>
              <a:t>Aplicaciones que están ahora disponibles en </a:t>
            </a:r>
            <a:r>
              <a:rPr lang="es-ES" sz="1600" b="0" i="0" dirty="0">
                <a:solidFill>
                  <a:schemeClr val="dk1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sym typeface="Quattrocento Sans"/>
              </a:rPr>
              <a:t>Microsoft 365</a:t>
            </a:r>
            <a:r>
              <a:rPr lang="es-ES" sz="1600" dirty="0">
                <a:latin typeface="Segoe UI Semibold" panose="020B0702040204020203" pitchFamily="34" charset="0"/>
                <a:cs typeface="Segoe UI Semibold" panose="020B0702040204020203" pitchFamily="34" charset="0"/>
                <a:sym typeface="Quattrocento Sans"/>
              </a:rPr>
              <a:t>:</a:t>
            </a:r>
            <a:endParaRPr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82" name="Google Shape;182;p35"/>
          <p:cNvSpPr txBox="1"/>
          <p:nvPr/>
        </p:nvSpPr>
        <p:spPr>
          <a:xfrm>
            <a:off x="585216" y="2714370"/>
            <a:ext cx="5196558" cy="2954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Arial"/>
              <a:buNone/>
            </a:pPr>
            <a:r>
              <a:rPr lang="es-ES" sz="1600" b="0" i="0" u="none" strike="noStrike" cap="none" dirty="0">
                <a:solidFill>
                  <a:schemeClr val="dk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• Dictado de voz; </a:t>
            </a: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Arial"/>
              <a:buNone/>
            </a:pPr>
            <a:endParaRPr sz="1600" b="0" i="0" u="none" strike="noStrike" cap="none" dirty="0">
              <a:solidFill>
                <a:schemeClr val="dk1"/>
              </a:solidFill>
              <a:latin typeface="Segoe UI" panose="020B0502040204020203" pitchFamily="34" charset="0"/>
              <a:ea typeface="Quattrocento Sans"/>
              <a:cs typeface="Segoe UI" panose="020B0502040204020203" pitchFamily="34" charset="0"/>
              <a:sym typeface="Quattrocento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Arial"/>
              <a:buNone/>
            </a:pPr>
            <a:r>
              <a:rPr lang="es-ES" sz="1600" b="0" i="0" u="none" strike="noStrike" cap="none" dirty="0">
                <a:solidFill>
                  <a:schemeClr val="dk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• Lectura en voz alta con Office Lens; </a:t>
            </a: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Arial"/>
              <a:buNone/>
            </a:pPr>
            <a:endParaRPr sz="1600" b="0" i="0" u="none" strike="noStrike" cap="none" dirty="0">
              <a:solidFill>
                <a:schemeClr val="dk1"/>
              </a:solidFill>
              <a:latin typeface="Segoe UI" panose="020B0502040204020203" pitchFamily="34" charset="0"/>
              <a:ea typeface="Quattrocento Sans"/>
              <a:cs typeface="Segoe UI" panose="020B0502040204020203" pitchFamily="34" charset="0"/>
              <a:sym typeface="Quattrocento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Arial"/>
              <a:buNone/>
            </a:pPr>
            <a:r>
              <a:rPr lang="es-ES" sz="1600" b="0" i="0" u="none" strike="noStrike" cap="none" dirty="0">
                <a:solidFill>
                  <a:schemeClr val="dk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• Comprobadores de accesibilidad; </a:t>
            </a: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Arial"/>
              <a:buNone/>
            </a:pPr>
            <a:endParaRPr sz="1600" b="0" i="0" u="none" strike="noStrike" cap="none" dirty="0">
              <a:solidFill>
                <a:schemeClr val="dk1"/>
              </a:solidFill>
              <a:latin typeface="Segoe UI" panose="020B0502040204020203" pitchFamily="34" charset="0"/>
              <a:ea typeface="Quattrocento Sans"/>
              <a:cs typeface="Segoe UI" panose="020B0502040204020203" pitchFamily="34" charset="0"/>
              <a:sym typeface="Quattrocento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Arial"/>
              <a:buNone/>
            </a:pPr>
            <a:r>
              <a:rPr lang="es-ES" sz="1600" b="0" i="0" u="none" strike="noStrike" cap="none" dirty="0">
                <a:solidFill>
                  <a:schemeClr val="dk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• Plantillas accesibles;</a:t>
            </a: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Arial"/>
              <a:buNone/>
            </a:pPr>
            <a:endParaRPr sz="1600" b="0" i="0" u="none" strike="noStrike" cap="none" dirty="0">
              <a:solidFill>
                <a:schemeClr val="dk1"/>
              </a:solidFill>
              <a:latin typeface="Segoe UI" panose="020B0502040204020203" pitchFamily="34" charset="0"/>
              <a:ea typeface="Quattrocento Sans"/>
              <a:cs typeface="Segoe UI" panose="020B0502040204020203" pitchFamily="34" charset="0"/>
              <a:sym typeface="Quattrocento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Arial"/>
              <a:buNone/>
            </a:pPr>
            <a:r>
              <a:rPr lang="es-ES" sz="1600" b="0" i="0" u="none" strike="noStrike" cap="none" dirty="0">
                <a:solidFill>
                  <a:schemeClr val="dk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• Texto alternativo en audio generado automáticamente</a:t>
            </a: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Arial"/>
              <a:buNone/>
            </a:pPr>
            <a:r>
              <a:rPr lang="es-ES" sz="1600" b="0" i="0" u="none" strike="noStrike" cap="none" dirty="0">
                <a:solidFill>
                  <a:schemeClr val="dk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para imágenes y subtítulos;</a:t>
            </a: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Arial"/>
              <a:buNone/>
            </a:pPr>
            <a:endParaRPr sz="1600" b="0" i="0" u="none" strike="noStrike" cap="none" dirty="0">
              <a:solidFill>
                <a:schemeClr val="dk1"/>
              </a:solidFill>
              <a:latin typeface="Segoe UI" panose="020B0502040204020203" pitchFamily="34" charset="0"/>
              <a:ea typeface="Quattrocento Sans"/>
              <a:cs typeface="Segoe UI" panose="020B0502040204020203" pitchFamily="34" charset="0"/>
              <a:sym typeface="Quattrocento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Arial"/>
              <a:buNone/>
            </a:pPr>
            <a:r>
              <a:rPr lang="es-ES" sz="1600" b="0" i="0" u="none" strike="noStrike" cap="none" dirty="0">
                <a:solidFill>
                  <a:schemeClr val="dk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• Subtítulos automáticos y más.</a:t>
            </a: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4" name="Google Shape;184;p35"/>
          <p:cNvSpPr txBox="1">
            <a:spLocks noGrp="1"/>
          </p:cNvSpPr>
          <p:nvPr>
            <p:ph type="body" idx="1"/>
          </p:nvPr>
        </p:nvSpPr>
        <p:spPr>
          <a:xfrm>
            <a:off x="585216" y="6123277"/>
            <a:ext cx="4660776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  <a:sym typeface="Quattrocento Sans"/>
              </a:rPr>
              <a:t>Foto de una mujer ciega con un teléfono móvil al lado de la oreja. Ella está frente a una computadora. Lleva puesto una camisa verde.</a:t>
            </a: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Arial"/>
              <a:buNone/>
            </a:pPr>
            <a:endParaRPr sz="1200" dirty="0">
              <a:solidFill>
                <a:schemeClr val="dk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81" name="Google Shape;181;p35" descr="Foto de una mujer ciega con un teléfono móvil al lado de la oreja. Ella está frente a una computadora. Lleva puesto una camisa verde.&#10;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 l="4542" r="34345"/>
          <a:stretch/>
        </p:blipFill>
        <p:spPr>
          <a:xfrm>
            <a:off x="5905500" y="0"/>
            <a:ext cx="6286621" cy="685800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1120</Words>
  <Application>Microsoft Office PowerPoint</Application>
  <PresentationFormat>Widescreen</PresentationFormat>
  <Paragraphs>170</Paragraphs>
  <Slides>17</Slides>
  <Notes>17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24" baseType="lpstr">
      <vt:lpstr>Segoe UI </vt:lpstr>
      <vt:lpstr>Arial</vt:lpstr>
      <vt:lpstr>Calibri</vt:lpstr>
      <vt:lpstr>Quattrocento Sans</vt:lpstr>
      <vt:lpstr>Segoe UI Semibold</vt:lpstr>
      <vt:lpstr>Segoe UI</vt:lpstr>
      <vt:lpstr>Tema do Office</vt:lpstr>
      <vt:lpstr>La accesilibilidad en Microsoft</vt:lpstr>
      <vt:lpstr>¿Por qué la accesibilidad es importante para las empresas?  </vt:lpstr>
      <vt:lpstr>La discapacidad en números</vt:lpstr>
      <vt:lpstr>La accesibilidad en las empresas</vt:lpstr>
      <vt:lpstr>Beneficios</vt:lpstr>
      <vt:lpstr>Accesibilidad en acciones y oportunidades</vt:lpstr>
      <vt:lpstr>¿Cómo Microsoft puede ayudarnos  a ser más accesibles?</vt:lpstr>
      <vt:lpstr>Servicios para todos</vt:lpstr>
      <vt:lpstr>Aplicaciones que están ahora disponibles en Microsoft 365:</vt:lpstr>
      <vt:lpstr>Herramientas accesibles disponibles en Microsoft Teams:</vt:lpstr>
      <vt:lpstr>Herramientas accesibles disponibles en Xbox:</vt:lpstr>
      <vt:lpstr>Mobile Apps:</vt:lpstr>
      <vt:lpstr>¡Ser más inclusivo  es responsabilidad  de todos!</vt:lpstr>
      <vt:lpstr>Crea documentos accesibles</vt:lpstr>
      <vt:lpstr>Las principales reglas a seguir</vt:lpstr>
      <vt:lpstr>Soporte técnico para los clientes  con discapacidades</vt:lpstr>
      <vt:lpstr>¡Gracias!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accesilibilidad en Microsoft</dc:title>
  <dc:creator>Aline</dc:creator>
  <cp:lastModifiedBy>Daniel Gomes Martins</cp:lastModifiedBy>
  <cp:revision>2</cp:revision>
  <dcterms:created xsi:type="dcterms:W3CDTF">2021-11-23T13:54:50Z</dcterms:created>
  <dcterms:modified xsi:type="dcterms:W3CDTF">2023-06-21T20:32:08Z</dcterms:modified>
</cp:coreProperties>
</file>